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8"/>
  </p:notesMasterIdLst>
  <p:sldIdLst>
    <p:sldId id="260" r:id="rId2"/>
    <p:sldId id="378" r:id="rId3"/>
    <p:sldId id="392" r:id="rId4"/>
    <p:sldId id="407" r:id="rId5"/>
    <p:sldId id="406" r:id="rId6"/>
    <p:sldId id="356" r:id="rId7"/>
  </p:sldIdLst>
  <p:sldSz cx="9144000" cy="5143500" type="screen16x9"/>
  <p:notesSz cx="6794500" cy="9906000"/>
  <p:defaultTextStyle>
    <a:defPPr>
      <a:defRPr lang="nb-NO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ersson Runa Haave" initials="ARH" lastIdx="7" clrIdx="0">
    <p:extLst>
      <p:ext uri="{19B8F6BF-5375-455C-9EA6-DF929625EA0E}">
        <p15:presenceInfo xmlns:p15="http://schemas.microsoft.com/office/powerpoint/2012/main" userId="S-1-5-21-1291398188-925590436-9522986-212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1730"/>
    <a:srgbClr val="C54646"/>
    <a:srgbClr val="FFFFFF"/>
    <a:srgbClr val="595959"/>
    <a:srgbClr val="BEBEBE"/>
    <a:srgbClr val="0020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53" autoAdjust="0"/>
    <p:restoredTop sz="63886" autoAdjust="0"/>
  </p:normalViewPr>
  <p:slideViewPr>
    <p:cSldViewPr snapToGrid="0">
      <p:cViewPr varScale="1">
        <p:scale>
          <a:sx n="110" d="100"/>
          <a:sy n="110" d="100"/>
        </p:scale>
        <p:origin x="124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E5484-F0D7-4AE8-893D-652459DD3121}" type="datetimeFigureOut">
              <a:rPr lang="nb-NO" smtClean="0"/>
              <a:t>22.03.2018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AFEB2-E3E3-41B2-AEE6-3228357F221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91031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="1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AFEB2-E3E3-41B2-AEE6-3228357F221E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01765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AFEB2-E3E3-41B2-AEE6-3228357F221E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83200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AFEB2-E3E3-41B2-AEE6-3228357F221E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29123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AFEB2-E3E3-41B2-AEE6-3228357F221E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9466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AFEB2-E3E3-41B2-AEE6-3228357F221E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00233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AFEB2-E3E3-41B2-AEE6-3228357F221E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15798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gendefinert opps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 noChangeArrowheads="1"/>
          </p:cNvSpPr>
          <p:nvPr>
            <p:ph type="ctrTitle"/>
          </p:nvPr>
        </p:nvSpPr>
        <p:spPr>
          <a:xfrm>
            <a:off x="1043608" y="1779662"/>
            <a:ext cx="6984776" cy="1512169"/>
          </a:xfrm>
          <a:prstGeom prst="rect">
            <a:avLst/>
          </a:prstGeom>
        </p:spPr>
        <p:txBody>
          <a:bodyPr/>
          <a:lstStyle>
            <a:lvl1pPr algn="ctr">
              <a:defRPr sz="32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4" name="Plassholder for tekst 7"/>
          <p:cNvSpPr>
            <a:spLocks noGrp="1"/>
          </p:cNvSpPr>
          <p:nvPr>
            <p:ph type="body" sz="quarter" idx="10"/>
          </p:nvPr>
        </p:nvSpPr>
        <p:spPr>
          <a:xfrm>
            <a:off x="1043608" y="3579862"/>
            <a:ext cx="6984776" cy="791741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nb-NO" dirty="0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555526"/>
            <a:ext cx="936105" cy="93610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6588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tellysbilde med Punkt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sz="quarter" idx="10"/>
          </p:nvPr>
        </p:nvSpPr>
        <p:spPr>
          <a:xfrm>
            <a:off x="774773" y="1439971"/>
            <a:ext cx="7679498" cy="3017520"/>
          </a:xfrm>
        </p:spPr>
        <p:txBody>
          <a:bodyPr>
            <a:normAutofit/>
          </a:bodyPr>
          <a:lstStyle>
            <a:lvl1pPr marL="342900" indent="-342900">
              <a:buClr>
                <a:srgbClr val="BB1730"/>
              </a:buClr>
              <a:buSzPct val="100000"/>
              <a:buFont typeface="Wingdings" panose="05000000000000000000" pitchFamily="2" charset="2"/>
              <a:buChar char="§"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grpSp>
        <p:nvGrpSpPr>
          <p:cNvPr id="13" name="Gruppe 12"/>
          <p:cNvGrpSpPr/>
          <p:nvPr userDrawn="1"/>
        </p:nvGrpSpPr>
        <p:grpSpPr>
          <a:xfrm>
            <a:off x="0" y="304032"/>
            <a:ext cx="8975940" cy="857189"/>
            <a:chOff x="0" y="209910"/>
            <a:chExt cx="8975940" cy="857189"/>
          </a:xfrm>
        </p:grpSpPr>
        <p:sp>
          <p:nvSpPr>
            <p:cNvPr id="14" name="Rektangel 13"/>
            <p:cNvSpPr/>
            <p:nvPr userDrawn="1"/>
          </p:nvSpPr>
          <p:spPr>
            <a:xfrm>
              <a:off x="0" y="209910"/>
              <a:ext cx="8789963" cy="669695"/>
            </a:xfrm>
            <a:prstGeom prst="rect">
              <a:avLst/>
            </a:prstGeom>
            <a:solidFill>
              <a:srgbClr val="BB1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15" name="Rektangel 14"/>
            <p:cNvSpPr/>
            <p:nvPr userDrawn="1"/>
          </p:nvSpPr>
          <p:spPr>
            <a:xfrm>
              <a:off x="8789963" y="879605"/>
              <a:ext cx="185977" cy="187494"/>
            </a:xfrm>
            <a:prstGeom prst="rect">
              <a:avLst/>
            </a:prstGeom>
            <a:solidFill>
              <a:srgbClr val="BB17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sp>
        <p:nvSpPr>
          <p:cNvPr id="1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769" y="289622"/>
            <a:ext cx="7793521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0" baseline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pic>
        <p:nvPicPr>
          <p:cNvPr id="9" name="Bild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02" y="485753"/>
            <a:ext cx="335606" cy="33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72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tellys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 userDrawn="1">
            <p:ph type="body" sz="quarter" idx="10"/>
          </p:nvPr>
        </p:nvSpPr>
        <p:spPr>
          <a:xfrm>
            <a:off x="774773" y="1439971"/>
            <a:ext cx="7679498" cy="301752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8" name="Rektangel 7"/>
          <p:cNvSpPr/>
          <p:nvPr userDrawn="1"/>
        </p:nvSpPr>
        <p:spPr>
          <a:xfrm>
            <a:off x="0" y="304032"/>
            <a:ext cx="669600" cy="669695"/>
          </a:xfrm>
          <a:prstGeom prst="rect">
            <a:avLst/>
          </a:prstGeom>
          <a:solidFill>
            <a:srgbClr val="BB1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67770" y="289622"/>
            <a:ext cx="7263276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0" baseline="0">
                <a:solidFill>
                  <a:srgbClr val="595959"/>
                </a:solidFill>
              </a:defRPr>
            </a:lvl1pPr>
          </a:lstStyle>
          <a:p>
            <a:r>
              <a:rPr lang="nb-NO" dirty="0"/>
              <a:t>Slide uten kulepunkt</a:t>
            </a:r>
          </a:p>
        </p:txBody>
      </p:sp>
      <p:pic>
        <p:nvPicPr>
          <p:cNvPr id="10" name="Bild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02" y="485753"/>
            <a:ext cx="335606" cy="33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48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tellysbilde med Punkt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sz="quarter" idx="10"/>
          </p:nvPr>
        </p:nvSpPr>
        <p:spPr>
          <a:xfrm>
            <a:off x="774773" y="1439971"/>
            <a:ext cx="7679498" cy="3017520"/>
          </a:xfrm>
        </p:spPr>
        <p:txBody>
          <a:bodyPr>
            <a:normAutofit/>
          </a:bodyPr>
          <a:lstStyle>
            <a:lvl1pPr marL="342900" indent="-342900">
              <a:buClr>
                <a:srgbClr val="BB1730"/>
              </a:buClr>
              <a:buSzPct val="100000"/>
              <a:buFont typeface="Wingdings" panose="05000000000000000000" pitchFamily="2" charset="2"/>
              <a:buChar char="§"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8" name="Rektangel 7"/>
          <p:cNvSpPr/>
          <p:nvPr userDrawn="1"/>
        </p:nvSpPr>
        <p:spPr>
          <a:xfrm>
            <a:off x="0" y="304032"/>
            <a:ext cx="669600" cy="669695"/>
          </a:xfrm>
          <a:prstGeom prst="rect">
            <a:avLst/>
          </a:prstGeom>
          <a:solidFill>
            <a:srgbClr val="BB1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67770" y="289622"/>
            <a:ext cx="7263276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0" baseline="0">
                <a:solidFill>
                  <a:srgbClr val="595959"/>
                </a:solidFill>
              </a:defRPr>
            </a:lvl1pPr>
          </a:lstStyle>
          <a:p>
            <a:r>
              <a:rPr lang="nb-NO" dirty="0"/>
              <a:t>Slide med kulepunkt</a:t>
            </a:r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02" y="485753"/>
            <a:ext cx="335606" cy="33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256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ÅENDE BILDE PÅ SVART BAKGRUN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 userDrawn="1"/>
        </p:nvSpPr>
        <p:spPr>
          <a:xfrm>
            <a:off x="0" y="304032"/>
            <a:ext cx="669600" cy="669695"/>
          </a:xfrm>
          <a:prstGeom prst="rect">
            <a:avLst/>
          </a:prstGeom>
          <a:solidFill>
            <a:srgbClr val="BB1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5" name="Bild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02" y="485753"/>
            <a:ext cx="335606" cy="33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112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LDEKKENDE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887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BILDER _li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924950" y="4170730"/>
            <a:ext cx="3387503" cy="436498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nb-NO" dirty="0"/>
              <a:t>Klikk for skrive noe til bildet</a:t>
            </a:r>
          </a:p>
        </p:txBody>
      </p:sp>
      <p:sp>
        <p:nvSpPr>
          <p:cNvPr id="8" name="Plassholder for tekst 2"/>
          <p:cNvSpPr>
            <a:spLocks noGrp="1"/>
          </p:cNvSpPr>
          <p:nvPr>
            <p:ph type="body" sz="quarter" idx="12" hasCustomPrompt="1"/>
          </p:nvPr>
        </p:nvSpPr>
        <p:spPr>
          <a:xfrm>
            <a:off x="5053726" y="4170730"/>
            <a:ext cx="3387503" cy="436498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nb-NO" dirty="0"/>
              <a:t>Klikk for skrive noe til bildet</a:t>
            </a:r>
          </a:p>
        </p:txBody>
      </p:sp>
      <p:sp>
        <p:nvSpPr>
          <p:cNvPr id="9" name="Plassholder for tekst 2"/>
          <p:cNvSpPr>
            <a:spLocks noGrp="1"/>
          </p:cNvSpPr>
          <p:nvPr>
            <p:ph type="body" sz="quarter" idx="13" hasCustomPrompt="1"/>
          </p:nvPr>
        </p:nvSpPr>
        <p:spPr>
          <a:xfrm>
            <a:off x="6730792" y="4877258"/>
            <a:ext cx="2313383" cy="180020"/>
          </a:xfrm>
        </p:spPr>
        <p:txBody>
          <a:bodyPr>
            <a:noAutofit/>
          </a:bodyPr>
          <a:lstStyle>
            <a:lvl1pPr algn="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nb-NO" dirty="0"/>
              <a:t>Klikk for å legge inn kilde</a:t>
            </a:r>
          </a:p>
        </p:txBody>
      </p:sp>
      <p:sp>
        <p:nvSpPr>
          <p:cNvPr id="12" name="Rektangel 11"/>
          <p:cNvSpPr/>
          <p:nvPr userDrawn="1"/>
        </p:nvSpPr>
        <p:spPr>
          <a:xfrm>
            <a:off x="0" y="304032"/>
            <a:ext cx="669600" cy="669695"/>
          </a:xfrm>
          <a:prstGeom prst="rect">
            <a:avLst/>
          </a:prstGeom>
          <a:solidFill>
            <a:srgbClr val="BB1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" name="Rectangle 2"/>
          <p:cNvSpPr>
            <a:spLocks noGrp="1" noChangeArrowheads="1"/>
          </p:cNvSpPr>
          <p:nvPr userDrawn="1">
            <p:ph type="ctrTitle"/>
          </p:nvPr>
        </p:nvSpPr>
        <p:spPr>
          <a:xfrm>
            <a:off x="767770" y="289622"/>
            <a:ext cx="7263276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00" b="0" baseline="0">
                <a:solidFill>
                  <a:srgbClr val="595959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pic>
        <p:nvPicPr>
          <p:cNvPr id="15" name="Bild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02" y="485753"/>
            <a:ext cx="335606" cy="33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272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TT BILDE _li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924950" y="4170730"/>
            <a:ext cx="7679499" cy="436498"/>
          </a:xfrm>
        </p:spPr>
        <p:txBody>
          <a:bodyPr>
            <a:noAutofit/>
          </a:bodyPr>
          <a:lstStyle>
            <a:lvl1pP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nb-NO" dirty="0"/>
              <a:t>Klikk for skrive noe til bildet</a:t>
            </a:r>
          </a:p>
        </p:txBody>
      </p:sp>
      <p:sp>
        <p:nvSpPr>
          <p:cNvPr id="9" name="Plassholder for tekst 2"/>
          <p:cNvSpPr>
            <a:spLocks noGrp="1"/>
          </p:cNvSpPr>
          <p:nvPr>
            <p:ph type="body" sz="quarter" idx="13" hasCustomPrompt="1"/>
          </p:nvPr>
        </p:nvSpPr>
        <p:spPr>
          <a:xfrm>
            <a:off x="6730792" y="4877258"/>
            <a:ext cx="2313383" cy="180020"/>
          </a:xfrm>
        </p:spPr>
        <p:txBody>
          <a:bodyPr>
            <a:noAutofit/>
          </a:bodyPr>
          <a:lstStyle>
            <a:lvl1pPr algn="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nb-NO" dirty="0"/>
              <a:t>Klikk for å legge inn kilde</a:t>
            </a:r>
          </a:p>
        </p:txBody>
      </p:sp>
      <p:sp>
        <p:nvSpPr>
          <p:cNvPr id="6" name="Plassholder for tekst 2"/>
          <p:cNvSpPr>
            <a:spLocks noGrp="1"/>
          </p:cNvSpPr>
          <p:nvPr>
            <p:ph type="body" sz="quarter" idx="10"/>
          </p:nvPr>
        </p:nvSpPr>
        <p:spPr>
          <a:xfrm>
            <a:off x="924951" y="434736"/>
            <a:ext cx="7679498" cy="43649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nb-NO" dirty="0"/>
              <a:t>Klikk for å redigere tekststiler i malen</a:t>
            </a:r>
          </a:p>
        </p:txBody>
      </p:sp>
      <p:sp>
        <p:nvSpPr>
          <p:cNvPr id="10" name="Rektangel 9"/>
          <p:cNvSpPr/>
          <p:nvPr userDrawn="1"/>
        </p:nvSpPr>
        <p:spPr>
          <a:xfrm>
            <a:off x="0" y="304032"/>
            <a:ext cx="669600" cy="669695"/>
          </a:xfrm>
          <a:prstGeom prst="rect">
            <a:avLst/>
          </a:prstGeom>
          <a:solidFill>
            <a:srgbClr val="BB1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1" name="Bild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402" y="485753"/>
            <a:ext cx="335606" cy="33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149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YT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25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246850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9" r:id="rId2"/>
    <p:sldLayoutId id="2147483699" r:id="rId3"/>
    <p:sldLayoutId id="2147483698" r:id="rId4"/>
    <p:sldLayoutId id="2147483691" r:id="rId5"/>
    <p:sldLayoutId id="2147483692" r:id="rId6"/>
    <p:sldLayoutId id="2147483693" r:id="rId7"/>
    <p:sldLayoutId id="2147483694" r:id="rId8"/>
    <p:sldLayoutId id="2147483696" r:id="rId9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Gill Sans MT" panose="020B0502020104020203" pitchFamily="34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Tx/>
        <a:buNone/>
        <a:defRPr sz="2100" kern="1200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sz="1800" kern="1200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sz="1500" kern="1200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sz="1350" kern="1200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Tx/>
        <a:buNone/>
        <a:defRPr sz="1350" kern="1200">
          <a:solidFill>
            <a:schemeClr val="tx1"/>
          </a:solidFill>
          <a:latin typeface="Gill Sans MT" panose="020B0502020104020203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i="1" dirty="0" err="1"/>
              <a:t>Regulatorspørsmål</a:t>
            </a:r>
            <a:endParaRPr lang="nb-NO" dirty="0">
              <a:solidFill>
                <a:srgbClr val="002060"/>
              </a:solidFill>
            </a:endParaRPr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0"/>
          </p:nvPr>
        </p:nvSpPr>
        <p:spPr>
          <a:xfrm>
            <a:off x="1043608" y="3291831"/>
            <a:ext cx="6984776" cy="1370109"/>
          </a:xfrm>
        </p:spPr>
        <p:txBody>
          <a:bodyPr>
            <a:normAutofit/>
          </a:bodyPr>
          <a:lstStyle/>
          <a:p>
            <a:r>
              <a:rPr lang="nb-NO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Runa Haave Andersson</a:t>
            </a:r>
          </a:p>
          <a:p>
            <a:r>
              <a:rPr lang="nb-NO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Seksjon for sluttbrukermarked</a:t>
            </a:r>
          </a:p>
          <a:p>
            <a:r>
              <a:rPr lang="nb-NO" sz="19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Reguleringsmyndigheten for energi (RME)</a:t>
            </a:r>
            <a:endParaRPr lang="nb-NO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nb-N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158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/>
          <p:cNvSpPr>
            <a:spLocks noGrp="1"/>
          </p:cNvSpPr>
          <p:nvPr>
            <p:ph type="body" sz="quarter" idx="10"/>
          </p:nvPr>
        </p:nvSpPr>
        <p:spPr>
          <a:xfrm>
            <a:off x="474562" y="1257300"/>
            <a:ext cx="8086728" cy="3615642"/>
          </a:xfrm>
        </p:spPr>
        <p:txBody>
          <a:bodyPr/>
          <a:lstStyle/>
          <a:p>
            <a:r>
              <a:rPr lang="nb-NO" sz="1800" b="1" dirty="0"/>
              <a:t>Effektive markeder der marked er mulig</a:t>
            </a:r>
          </a:p>
          <a:p>
            <a:r>
              <a:rPr lang="nb-NO" sz="1800" b="1" dirty="0"/>
              <a:t>Strengere monopolkontroll – riktig kvalitet til riktig pris</a:t>
            </a:r>
          </a:p>
          <a:p>
            <a:r>
              <a:rPr lang="nb-NO" sz="1800" b="1" dirty="0"/>
              <a:t>Større vekt på forbrukerinteresser og personvern</a:t>
            </a:r>
          </a:p>
          <a:p>
            <a:r>
              <a:rPr lang="nb-NO" sz="1800" b="1" dirty="0"/>
              <a:t>Forsyningssikkerhet og beredskap – økt fokus på informasjonssikkerhet</a:t>
            </a:r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Hovedretningen i reguleringen</a:t>
            </a:r>
          </a:p>
        </p:txBody>
      </p:sp>
      <p:pic>
        <p:nvPicPr>
          <p:cNvPr id="4" name="Bilde 3" descr="The PR Agency Of The Future – measurement and data! | intelligent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654" y="2789500"/>
            <a:ext cx="2470246" cy="1853978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5" name="TekstSylinder 4"/>
          <p:cNvSpPr txBox="1"/>
          <p:nvPr/>
        </p:nvSpPr>
        <p:spPr>
          <a:xfrm>
            <a:off x="3973352" y="2810839"/>
            <a:ext cx="42594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rgbClr val="006666"/>
                </a:solidFill>
              </a:rPr>
              <a:t>Nøytrale, effektive og kompetente nettselskap med gjennomføringsevne</a:t>
            </a:r>
          </a:p>
          <a:p>
            <a:r>
              <a:rPr lang="nb-NO" sz="1400" b="1" dirty="0">
                <a:solidFill>
                  <a:srgbClr val="006666"/>
                </a:solidFill>
              </a:rPr>
              <a:t>Kostnadsreflekterende tariffer</a:t>
            </a:r>
          </a:p>
          <a:p>
            <a:endParaRPr lang="nb-NO" sz="1400" b="1" dirty="0">
              <a:solidFill>
                <a:srgbClr val="006666"/>
              </a:solidFill>
            </a:endParaRPr>
          </a:p>
          <a:p>
            <a:r>
              <a:rPr lang="nb-NO" sz="1400" b="1" dirty="0">
                <a:solidFill>
                  <a:srgbClr val="006666"/>
                </a:solidFill>
              </a:rPr>
              <a:t>Effektive og likvide markeder, priser som reflekterer tilbud, etterspørsel og nettkapasitet, i alle tidsavsnitt og i hele verdikjeden</a:t>
            </a:r>
          </a:p>
          <a:p>
            <a:r>
              <a:rPr lang="nb-NO" sz="1400" b="1" dirty="0">
                <a:solidFill>
                  <a:srgbClr val="006666"/>
                </a:solidFill>
              </a:rPr>
              <a:t>Teknologinøytral og markedsbasert systemdrift</a:t>
            </a:r>
          </a:p>
          <a:p>
            <a:endParaRPr lang="nb-NO" sz="1600" b="1" dirty="0">
              <a:solidFill>
                <a:srgbClr val="00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52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/>
          <p:cNvSpPr>
            <a:spLocks noGrp="1"/>
          </p:cNvSpPr>
          <p:nvPr>
            <p:ph type="body" sz="quarter" idx="10"/>
          </p:nvPr>
        </p:nvSpPr>
        <p:spPr>
          <a:xfrm>
            <a:off x="509286" y="1377388"/>
            <a:ext cx="4014588" cy="3623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1800" dirty="0"/>
              <a:t>Innovative markedsaktører og teknologileverandører</a:t>
            </a:r>
          </a:p>
          <a:p>
            <a:pPr marL="0" indent="0">
              <a:buNone/>
            </a:pPr>
            <a:r>
              <a:rPr lang="nb-NO" sz="1800" dirty="0"/>
              <a:t>Nøytrale, kompetente og ambisiøse nettselskap</a:t>
            </a:r>
          </a:p>
          <a:p>
            <a:pPr marL="0" indent="0">
              <a:buNone/>
            </a:pPr>
            <a:r>
              <a:rPr lang="nb-NO" sz="1800" dirty="0"/>
              <a:t>Akademia som er kompetent, relevant og utadvendt</a:t>
            </a:r>
          </a:p>
          <a:p>
            <a:pPr marL="0" indent="0">
              <a:buNone/>
            </a:pPr>
            <a:r>
              <a:rPr lang="nb-NO" sz="1800" dirty="0"/>
              <a:t>Formålstjenlig virkemiddelapparat</a:t>
            </a:r>
            <a:endParaRPr lang="nb-NO" sz="1800" b="1" dirty="0"/>
          </a:p>
          <a:p>
            <a:pPr marL="0" indent="0">
              <a:buNone/>
            </a:pPr>
            <a:r>
              <a:rPr lang="nb-NO" sz="1800" dirty="0"/>
              <a:t>Fremtidsrettet og helhetlig regulering som legger til rette og som dytter</a:t>
            </a:r>
          </a:p>
          <a:p>
            <a:pPr marL="0" indent="0">
              <a:buNone/>
            </a:pPr>
            <a:endParaRPr lang="nb-NO" sz="1800" dirty="0"/>
          </a:p>
          <a:p>
            <a:endParaRPr lang="nb-NO" sz="1800" dirty="0"/>
          </a:p>
          <a:p>
            <a:endParaRPr lang="nb-NO" sz="1800" dirty="0"/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Hva skal til for å få et smartere energisystem?</a:t>
            </a:r>
          </a:p>
        </p:txBody>
      </p:sp>
      <p:pic>
        <p:nvPicPr>
          <p:cNvPr id="4" name="Plassholder for bilde 3"/>
          <p:cNvPicPr>
            <a:picLocks noChangeAspect="1"/>
          </p:cNvPicPr>
          <p:nvPr/>
        </p:nvPicPr>
        <p:blipFill>
          <a:blip r:embed="rId3"/>
          <a:srcRect t="13" b="13"/>
          <a:stretch>
            <a:fillRect/>
          </a:stretch>
        </p:blipFill>
        <p:spPr>
          <a:xfrm>
            <a:off x="5026013" y="1009702"/>
            <a:ext cx="3535277" cy="3991441"/>
          </a:xfrm>
          <a:prstGeom prst="rect">
            <a:avLst/>
          </a:prstGeom>
          <a:effectLst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778782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/>
          <p:cNvSpPr>
            <a:spLocks noGrp="1"/>
          </p:cNvSpPr>
          <p:nvPr>
            <p:ph type="body" sz="quarter" idx="10"/>
          </p:nvPr>
        </p:nvSpPr>
        <p:spPr>
          <a:xfrm>
            <a:off x="509286" y="1377388"/>
            <a:ext cx="4014588" cy="3623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1800" dirty="0">
                <a:solidFill>
                  <a:schemeClr val="bg2">
                    <a:lumMod val="75000"/>
                  </a:schemeClr>
                </a:solidFill>
              </a:rPr>
              <a:t>Innovative markedsaktører og teknologileverandører</a:t>
            </a:r>
          </a:p>
          <a:p>
            <a:pPr marL="0" indent="0">
              <a:buNone/>
            </a:pPr>
            <a:r>
              <a:rPr lang="nb-NO" sz="1800" dirty="0">
                <a:solidFill>
                  <a:schemeClr val="bg2">
                    <a:lumMod val="75000"/>
                  </a:schemeClr>
                </a:solidFill>
              </a:rPr>
              <a:t>Nøytrale, kompetente og ambisiøse </a:t>
            </a:r>
            <a:r>
              <a:rPr lang="nb-NO" sz="1800" dirty="0" err="1">
                <a:solidFill>
                  <a:schemeClr val="bg2">
                    <a:lumMod val="75000"/>
                  </a:schemeClr>
                </a:solidFill>
              </a:rPr>
              <a:t>DSOer</a:t>
            </a:r>
            <a:r>
              <a:rPr lang="nb-NO" sz="1800" dirty="0">
                <a:solidFill>
                  <a:schemeClr val="bg2">
                    <a:lumMod val="75000"/>
                  </a:schemeClr>
                </a:solidFill>
              </a:rPr>
              <a:t> og TSO</a:t>
            </a:r>
          </a:p>
          <a:p>
            <a:pPr marL="0" indent="0">
              <a:buNone/>
            </a:pPr>
            <a:r>
              <a:rPr lang="nb-NO" sz="1800" dirty="0">
                <a:solidFill>
                  <a:schemeClr val="bg2">
                    <a:lumMod val="75000"/>
                  </a:schemeClr>
                </a:solidFill>
              </a:rPr>
              <a:t>Akademia som er kompetent, relevant og utadvendt</a:t>
            </a:r>
          </a:p>
          <a:p>
            <a:pPr marL="0" indent="0">
              <a:buNone/>
            </a:pPr>
            <a:r>
              <a:rPr lang="nb-NO" sz="1800" dirty="0">
                <a:solidFill>
                  <a:schemeClr val="bg2">
                    <a:lumMod val="75000"/>
                  </a:schemeClr>
                </a:solidFill>
              </a:rPr>
              <a:t>Formålstjenlig virkemiddelapparat</a:t>
            </a:r>
            <a:endParaRPr lang="nb-NO" sz="1800" b="1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nb-NO" sz="1800" dirty="0">
                <a:solidFill>
                  <a:schemeClr val="bg2">
                    <a:lumMod val="75000"/>
                  </a:schemeClr>
                </a:solidFill>
              </a:rPr>
              <a:t>Fremtidsrettet og helhetlig regulering som legger til rette og som dytter</a:t>
            </a:r>
            <a:endParaRPr lang="nb-NO" sz="1800" dirty="0"/>
          </a:p>
          <a:p>
            <a:endParaRPr lang="nb-NO" sz="1800" dirty="0"/>
          </a:p>
          <a:p>
            <a:endParaRPr lang="nb-NO" dirty="0"/>
          </a:p>
        </p:txBody>
      </p:sp>
      <p:sp>
        <p:nvSpPr>
          <p:cNvPr id="3" name="Tit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/>
              <a:t>Hva skal til for å få et smartere energisystem?</a:t>
            </a:r>
          </a:p>
        </p:txBody>
      </p:sp>
      <p:pic>
        <p:nvPicPr>
          <p:cNvPr id="4" name="Plassholder for bilde 3"/>
          <p:cNvPicPr>
            <a:picLocks noChangeAspect="1"/>
          </p:cNvPicPr>
          <p:nvPr/>
        </p:nvPicPr>
        <p:blipFill>
          <a:blip r:embed="rId3"/>
          <a:srcRect t="13" b="13"/>
          <a:stretch>
            <a:fillRect/>
          </a:stretch>
        </p:blipFill>
        <p:spPr>
          <a:xfrm>
            <a:off x="5026013" y="1009702"/>
            <a:ext cx="3535277" cy="3991441"/>
          </a:xfrm>
          <a:prstGeom prst="rect">
            <a:avLst/>
          </a:prstGeom>
          <a:effectLst>
            <a:softEdge rad="25400"/>
          </a:effectLst>
        </p:spPr>
      </p:pic>
      <p:sp>
        <p:nvSpPr>
          <p:cNvPr id="7" name="Plassholder for tekst 1"/>
          <p:cNvSpPr txBox="1">
            <a:spLocks/>
          </p:cNvSpPr>
          <p:nvPr/>
        </p:nvSpPr>
        <p:spPr>
          <a:xfrm rot="-1320000">
            <a:off x="546560" y="2071344"/>
            <a:ext cx="4459448" cy="155461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rgbClr val="BB1730"/>
              </a:buClr>
              <a:buSzPct val="100000"/>
              <a:buFont typeface="Wingdings" panose="05000000000000000000" pitchFamily="2" charset="2"/>
              <a:buChar char="§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15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135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Tx/>
              <a:buNone/>
              <a:defRPr sz="135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nb-NO" sz="7200" dirty="0"/>
              <a:t>PILOTER OG DEMOER</a:t>
            </a:r>
          </a:p>
          <a:p>
            <a:endParaRPr lang="nb-NO" sz="1800" dirty="0"/>
          </a:p>
          <a:p>
            <a:endParaRPr lang="nb-NO" sz="1800" dirty="0"/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2112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ekst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nb-NO" sz="1900" dirty="0"/>
              <a:t>Ønsker løsninger som gir sparte kostnader/økt nytte for samfunnet</a:t>
            </a:r>
          </a:p>
          <a:p>
            <a:pPr lvl="1"/>
            <a:r>
              <a:rPr lang="nb-NO" sz="1500" dirty="0"/>
              <a:t>Løsninger som baseres på omfordeling av felleskostnader og skatt/avgift er mindre interessante - tariffer, </a:t>
            </a:r>
            <a:r>
              <a:rPr lang="nb-NO" sz="1500" dirty="0" err="1"/>
              <a:t>sammenlagring</a:t>
            </a:r>
            <a:r>
              <a:rPr lang="nb-NO" sz="1500" dirty="0"/>
              <a:t>, elavgift mv</a:t>
            </a:r>
          </a:p>
          <a:p>
            <a:r>
              <a:rPr lang="nb-NO" sz="1900" dirty="0"/>
              <a:t>Dispensasjoner og «miksing av roller» kan aksepteres på visse vilkår</a:t>
            </a:r>
          </a:p>
          <a:p>
            <a:pPr lvl="1"/>
            <a:r>
              <a:rPr lang="nb-NO" sz="1500" dirty="0"/>
              <a:t>Bidra til å prøve ut nye løsninger, få ny innsikt – eks markedsløsninger for distribuert fleksibilitet</a:t>
            </a:r>
          </a:p>
          <a:p>
            <a:pPr lvl="1"/>
            <a:r>
              <a:rPr lang="nb-NO" sz="1500" dirty="0"/>
              <a:t>Løsninger må være flyvedyktige også under ordinære rammevilkår – «bro» fra demoprosjekt til ordinær drift</a:t>
            </a:r>
          </a:p>
          <a:p>
            <a:r>
              <a:rPr lang="nb-NO" sz="1900" dirty="0"/>
              <a:t>Bunnplanker</a:t>
            </a:r>
          </a:p>
          <a:p>
            <a:pPr lvl="1"/>
            <a:r>
              <a:rPr lang="nb-NO" sz="1400" dirty="0"/>
              <a:t>Kundenes tilgang til markedet</a:t>
            </a:r>
          </a:p>
          <a:p>
            <a:pPr lvl="1"/>
            <a:r>
              <a:rPr lang="nb-NO" sz="1400" dirty="0"/>
              <a:t>Rasjonell nettstruktur, nettets nøytralitet</a:t>
            </a:r>
          </a:p>
        </p:txBody>
      </p:sp>
      <p:sp>
        <p:nvSpPr>
          <p:cNvPr id="3" name="Tit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/>
              <a:t>Enova</a:t>
            </a:r>
            <a:r>
              <a:rPr lang="nb-NO" dirty="0"/>
              <a:t>-prosjektet</a:t>
            </a:r>
          </a:p>
        </p:txBody>
      </p:sp>
    </p:spTree>
    <p:extLst>
      <p:ext uri="{BB962C8B-B14F-4D97-AF65-F5344CB8AC3E}">
        <p14:creationId xmlns:p14="http://schemas.microsoft.com/office/powerpoint/2010/main" val="1301365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311" y="0"/>
            <a:ext cx="7580131" cy="5069213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TekstSylinder 2"/>
          <p:cNvSpPr txBox="1"/>
          <p:nvPr/>
        </p:nvSpPr>
        <p:spPr>
          <a:xfrm>
            <a:off x="5335929" y="4224760"/>
            <a:ext cx="232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>
                <a:solidFill>
                  <a:schemeClr val="bg1"/>
                </a:solidFill>
              </a:rPr>
              <a:t>Takk! Spørsmål?</a:t>
            </a:r>
          </a:p>
        </p:txBody>
      </p:sp>
    </p:spTree>
    <p:extLst>
      <p:ext uri="{BB962C8B-B14F-4D97-AF65-F5344CB8AC3E}">
        <p14:creationId xmlns:p14="http://schemas.microsoft.com/office/powerpoint/2010/main" val="518842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8688</TotalTime>
  <Words>265</Words>
  <Application>Microsoft Office PowerPoint</Application>
  <PresentationFormat>Skjermfremvisning (16:9)</PresentationFormat>
  <Paragraphs>46</Paragraphs>
  <Slides>6</Slides>
  <Notes>6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Gill Sans MT</vt:lpstr>
      <vt:lpstr>Wingdings</vt:lpstr>
      <vt:lpstr>Office-tema</vt:lpstr>
      <vt:lpstr>Regulatorspørsmål</vt:lpstr>
      <vt:lpstr>Hovedretningen i reguleringen</vt:lpstr>
      <vt:lpstr>Hva skal til for å få et smartere energisystem?</vt:lpstr>
      <vt:lpstr>Hva skal til for å få et smartere energisystem?</vt:lpstr>
      <vt:lpstr>Enova-prosjektet</vt:lpstr>
      <vt:lpstr>PowerPoint-presentasjon</vt:lpstr>
    </vt:vector>
  </TitlesOfParts>
  <Company>NVE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Oldani Simon Joachim</dc:creator>
  <cp:lastModifiedBy>Evy Aspheim</cp:lastModifiedBy>
  <cp:revision>479</cp:revision>
  <cp:lastPrinted>2018-03-19T15:06:48Z</cp:lastPrinted>
  <dcterms:created xsi:type="dcterms:W3CDTF">2016-12-13T09:40:14Z</dcterms:created>
  <dcterms:modified xsi:type="dcterms:W3CDTF">2018-03-22T11:58:39Z</dcterms:modified>
</cp:coreProperties>
</file>