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13" r:id="rId2"/>
    <p:sldId id="315" r:id="rId3"/>
    <p:sldId id="256" r:id="rId4"/>
    <p:sldId id="295" r:id="rId5"/>
    <p:sldId id="286" r:id="rId6"/>
    <p:sldId id="285" r:id="rId7"/>
    <p:sldId id="281" r:id="rId8"/>
    <p:sldId id="294" r:id="rId9"/>
    <p:sldId id="275" r:id="rId10"/>
    <p:sldId id="274" r:id="rId11"/>
    <p:sldId id="276" r:id="rId12"/>
    <p:sldId id="268" r:id="rId13"/>
    <p:sldId id="266" r:id="rId14"/>
    <p:sldId id="322" r:id="rId15"/>
    <p:sldId id="298" r:id="rId16"/>
    <p:sldId id="316" r:id="rId17"/>
    <p:sldId id="299" r:id="rId18"/>
    <p:sldId id="320" r:id="rId19"/>
    <p:sldId id="319" r:id="rId20"/>
    <p:sldId id="303" r:id="rId21"/>
    <p:sldId id="304" r:id="rId22"/>
    <p:sldId id="301" r:id="rId23"/>
    <p:sldId id="300" r:id="rId24"/>
    <p:sldId id="305" r:id="rId25"/>
    <p:sldId id="317" r:id="rId26"/>
    <p:sldId id="318" r:id="rId27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50703" autoAdjust="0"/>
  </p:normalViewPr>
  <p:slideViewPr>
    <p:cSldViewPr snapToGrid="0">
      <p:cViewPr varScale="1">
        <p:scale>
          <a:sx n="66" d="100"/>
          <a:sy n="66" d="100"/>
        </p:scale>
        <p:origin x="21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DE3F5E-5EC3-43F6-8807-28632117610C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nb-NO"/>
        </a:p>
      </dgm:t>
    </dgm:pt>
    <dgm:pt modelId="{6D05FFF1-49C4-492C-966F-E9FB1EC2FFF4}">
      <dgm:prSet phldrT="[Tekst]"/>
      <dgm:spPr/>
      <dgm:t>
        <a:bodyPr/>
        <a:lstStyle/>
        <a:p>
          <a:r>
            <a:rPr lang="nb-NO" dirty="0"/>
            <a:t>Klima	</a:t>
          </a:r>
        </a:p>
      </dgm:t>
    </dgm:pt>
    <dgm:pt modelId="{96C5BF52-37CB-46BC-B8EC-6B4B279C6F0D}" type="parTrans" cxnId="{AEB14F62-2EFF-4B97-A75F-40837475E85D}">
      <dgm:prSet/>
      <dgm:spPr/>
      <dgm:t>
        <a:bodyPr/>
        <a:lstStyle/>
        <a:p>
          <a:endParaRPr lang="nb-NO"/>
        </a:p>
      </dgm:t>
    </dgm:pt>
    <dgm:pt modelId="{E88FA90F-5350-4A4D-BEF3-D7F8C2F57695}" type="sibTrans" cxnId="{AEB14F62-2EFF-4B97-A75F-40837475E85D}">
      <dgm:prSet/>
      <dgm:spPr/>
      <dgm:t>
        <a:bodyPr/>
        <a:lstStyle/>
        <a:p>
          <a:endParaRPr lang="nb-NO"/>
        </a:p>
      </dgm:t>
    </dgm:pt>
    <dgm:pt modelId="{EB6B62D2-96B9-44E4-9087-062E87298BF8}">
      <dgm:prSet phldrT="[Tekst]"/>
      <dgm:spPr/>
      <dgm:t>
        <a:bodyPr/>
        <a:lstStyle/>
        <a:p>
          <a:r>
            <a:rPr lang="nb-NO" dirty="0"/>
            <a:t>Teknologi</a:t>
          </a:r>
        </a:p>
      </dgm:t>
    </dgm:pt>
    <dgm:pt modelId="{6C866C0F-01C1-4427-8843-21343F11C1E9}" type="parTrans" cxnId="{DF8D3528-1EF3-4644-B645-E2ACFB0986A7}">
      <dgm:prSet/>
      <dgm:spPr/>
      <dgm:t>
        <a:bodyPr/>
        <a:lstStyle/>
        <a:p>
          <a:endParaRPr lang="nb-NO"/>
        </a:p>
      </dgm:t>
    </dgm:pt>
    <dgm:pt modelId="{A3B4CEAE-E8C7-4866-8675-6A3DAB541F87}" type="sibTrans" cxnId="{DF8D3528-1EF3-4644-B645-E2ACFB0986A7}">
      <dgm:prSet/>
      <dgm:spPr/>
      <dgm:t>
        <a:bodyPr/>
        <a:lstStyle/>
        <a:p>
          <a:endParaRPr lang="nb-NO"/>
        </a:p>
      </dgm:t>
    </dgm:pt>
    <dgm:pt modelId="{0A4D186E-DA9C-4133-81E0-32E025ECD8B7}">
      <dgm:prSet phldrT="[Tekst]"/>
      <dgm:spPr/>
      <dgm:t>
        <a:bodyPr/>
        <a:lstStyle/>
        <a:p>
          <a:r>
            <a:rPr lang="nb-NO" dirty="0"/>
            <a:t>Energi</a:t>
          </a:r>
        </a:p>
      </dgm:t>
    </dgm:pt>
    <dgm:pt modelId="{E38E6B76-32DF-4BFC-AFA4-CD719B9803B8}" type="parTrans" cxnId="{BB3FF726-FC7E-4648-A306-B5F9D286F5EB}">
      <dgm:prSet/>
      <dgm:spPr/>
      <dgm:t>
        <a:bodyPr/>
        <a:lstStyle/>
        <a:p>
          <a:endParaRPr lang="nb-NO"/>
        </a:p>
      </dgm:t>
    </dgm:pt>
    <dgm:pt modelId="{5EE6E401-CAF7-412A-BDB9-FFE1672B400F}" type="sibTrans" cxnId="{BB3FF726-FC7E-4648-A306-B5F9D286F5EB}">
      <dgm:prSet/>
      <dgm:spPr/>
      <dgm:t>
        <a:bodyPr/>
        <a:lstStyle/>
        <a:p>
          <a:endParaRPr lang="nb-NO"/>
        </a:p>
      </dgm:t>
    </dgm:pt>
    <dgm:pt modelId="{8D99FE40-1FC2-454A-9229-577A70A51C45}" type="pres">
      <dgm:prSet presAssocID="{58DE3F5E-5EC3-43F6-8807-28632117610C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4F3EDF87-F908-429D-9FC0-B7EAAA2A7942}" type="pres">
      <dgm:prSet presAssocID="{6D05FFF1-49C4-492C-966F-E9FB1EC2FFF4}" presName="Accent1" presStyleCnt="0"/>
      <dgm:spPr/>
    </dgm:pt>
    <dgm:pt modelId="{375A5B68-79EA-42D3-9527-A6F73FA6C785}" type="pres">
      <dgm:prSet presAssocID="{6D05FFF1-49C4-492C-966F-E9FB1EC2FFF4}" presName="Accent" presStyleLbl="node1" presStyleIdx="0" presStyleCnt="3"/>
      <dgm:spPr/>
    </dgm:pt>
    <dgm:pt modelId="{8D0E8E85-EE73-45BC-A4F1-1214EE8AE567}" type="pres">
      <dgm:prSet presAssocID="{6D05FFF1-49C4-492C-966F-E9FB1EC2FFF4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E9C1BF69-D45B-4414-848B-24421865969F}" type="pres">
      <dgm:prSet presAssocID="{EB6B62D2-96B9-44E4-9087-062E87298BF8}" presName="Accent2" presStyleCnt="0"/>
      <dgm:spPr/>
    </dgm:pt>
    <dgm:pt modelId="{A52B9B01-0349-4745-9036-CA2BB78F696E}" type="pres">
      <dgm:prSet presAssocID="{EB6B62D2-96B9-44E4-9087-062E87298BF8}" presName="Accent" presStyleLbl="node1" presStyleIdx="1" presStyleCnt="3"/>
      <dgm:spPr>
        <a:solidFill>
          <a:schemeClr val="accent1"/>
        </a:solidFill>
      </dgm:spPr>
    </dgm:pt>
    <dgm:pt modelId="{F3218DD9-25B8-4EE5-A7C5-7A287AE2348D}" type="pres">
      <dgm:prSet presAssocID="{EB6B62D2-96B9-44E4-9087-062E87298BF8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459FC865-C7C0-4830-A678-B5CC1E077C36}" type="pres">
      <dgm:prSet presAssocID="{0A4D186E-DA9C-4133-81E0-32E025ECD8B7}" presName="Accent3" presStyleCnt="0"/>
      <dgm:spPr/>
    </dgm:pt>
    <dgm:pt modelId="{ACC5D7B4-3CB0-476C-BC93-E9A21BB4A340}" type="pres">
      <dgm:prSet presAssocID="{0A4D186E-DA9C-4133-81E0-32E025ECD8B7}" presName="Accent" presStyleLbl="node1" presStyleIdx="2" presStyleCnt="3"/>
      <dgm:spPr>
        <a:solidFill>
          <a:schemeClr val="accent5"/>
        </a:solidFill>
      </dgm:spPr>
    </dgm:pt>
    <dgm:pt modelId="{04F347AB-01FE-4A02-B7E1-A6C6094DC48B}" type="pres">
      <dgm:prSet presAssocID="{0A4D186E-DA9C-4133-81E0-32E025ECD8B7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F9827E20-08E3-4AC4-A9E6-62EC2531B963}" type="presOf" srcId="{58DE3F5E-5EC3-43F6-8807-28632117610C}" destId="{8D99FE40-1FC2-454A-9229-577A70A51C45}" srcOrd="0" destOrd="0" presId="urn:microsoft.com/office/officeart/2009/layout/CircleArrowProcess"/>
    <dgm:cxn modelId="{BB3FF726-FC7E-4648-A306-B5F9D286F5EB}" srcId="{58DE3F5E-5EC3-43F6-8807-28632117610C}" destId="{0A4D186E-DA9C-4133-81E0-32E025ECD8B7}" srcOrd="2" destOrd="0" parTransId="{E38E6B76-32DF-4BFC-AFA4-CD719B9803B8}" sibTransId="{5EE6E401-CAF7-412A-BDB9-FFE1672B400F}"/>
    <dgm:cxn modelId="{DF8D3528-1EF3-4644-B645-E2ACFB0986A7}" srcId="{58DE3F5E-5EC3-43F6-8807-28632117610C}" destId="{EB6B62D2-96B9-44E4-9087-062E87298BF8}" srcOrd="1" destOrd="0" parTransId="{6C866C0F-01C1-4427-8843-21343F11C1E9}" sibTransId="{A3B4CEAE-E8C7-4866-8675-6A3DAB541F87}"/>
    <dgm:cxn modelId="{AEB14F62-2EFF-4B97-A75F-40837475E85D}" srcId="{58DE3F5E-5EC3-43F6-8807-28632117610C}" destId="{6D05FFF1-49C4-492C-966F-E9FB1EC2FFF4}" srcOrd="0" destOrd="0" parTransId="{96C5BF52-37CB-46BC-B8EC-6B4B279C6F0D}" sibTransId="{E88FA90F-5350-4A4D-BEF3-D7F8C2F57695}"/>
    <dgm:cxn modelId="{B76E4AA3-82CB-4DE5-BFF7-DDBBEEA3A67A}" type="presOf" srcId="{0A4D186E-DA9C-4133-81E0-32E025ECD8B7}" destId="{04F347AB-01FE-4A02-B7E1-A6C6094DC48B}" srcOrd="0" destOrd="0" presId="urn:microsoft.com/office/officeart/2009/layout/CircleArrowProcess"/>
    <dgm:cxn modelId="{84C2D1B8-5266-4C25-B2F0-B9A625AF9C4A}" type="presOf" srcId="{EB6B62D2-96B9-44E4-9087-062E87298BF8}" destId="{F3218DD9-25B8-4EE5-A7C5-7A287AE2348D}" srcOrd="0" destOrd="0" presId="urn:microsoft.com/office/officeart/2009/layout/CircleArrowProcess"/>
    <dgm:cxn modelId="{C90511CA-BFC0-4A15-B6E0-A7045A9E21E8}" type="presOf" srcId="{6D05FFF1-49C4-492C-966F-E9FB1EC2FFF4}" destId="{8D0E8E85-EE73-45BC-A4F1-1214EE8AE567}" srcOrd="0" destOrd="0" presId="urn:microsoft.com/office/officeart/2009/layout/CircleArrowProcess"/>
    <dgm:cxn modelId="{0CE889C3-E45C-4F55-9F5C-B0501F7E87B3}" type="presParOf" srcId="{8D99FE40-1FC2-454A-9229-577A70A51C45}" destId="{4F3EDF87-F908-429D-9FC0-B7EAAA2A7942}" srcOrd="0" destOrd="0" presId="urn:microsoft.com/office/officeart/2009/layout/CircleArrowProcess"/>
    <dgm:cxn modelId="{D8B5D13E-63EB-4996-9069-DA2EE32ECA52}" type="presParOf" srcId="{4F3EDF87-F908-429D-9FC0-B7EAAA2A7942}" destId="{375A5B68-79EA-42D3-9527-A6F73FA6C785}" srcOrd="0" destOrd="0" presId="urn:microsoft.com/office/officeart/2009/layout/CircleArrowProcess"/>
    <dgm:cxn modelId="{4E688AEC-1CDD-4688-B96F-F89066737F64}" type="presParOf" srcId="{8D99FE40-1FC2-454A-9229-577A70A51C45}" destId="{8D0E8E85-EE73-45BC-A4F1-1214EE8AE567}" srcOrd="1" destOrd="0" presId="urn:microsoft.com/office/officeart/2009/layout/CircleArrowProcess"/>
    <dgm:cxn modelId="{5EE0A9E1-4E13-4601-B087-B4EFB4F1C4C4}" type="presParOf" srcId="{8D99FE40-1FC2-454A-9229-577A70A51C45}" destId="{E9C1BF69-D45B-4414-848B-24421865969F}" srcOrd="2" destOrd="0" presId="urn:microsoft.com/office/officeart/2009/layout/CircleArrowProcess"/>
    <dgm:cxn modelId="{FF1C8059-D8F9-41FC-99A7-0C8F680C0C79}" type="presParOf" srcId="{E9C1BF69-D45B-4414-848B-24421865969F}" destId="{A52B9B01-0349-4745-9036-CA2BB78F696E}" srcOrd="0" destOrd="0" presId="urn:microsoft.com/office/officeart/2009/layout/CircleArrowProcess"/>
    <dgm:cxn modelId="{232D597D-FA82-4015-83A9-49C66275B7DF}" type="presParOf" srcId="{8D99FE40-1FC2-454A-9229-577A70A51C45}" destId="{F3218DD9-25B8-4EE5-A7C5-7A287AE2348D}" srcOrd="3" destOrd="0" presId="urn:microsoft.com/office/officeart/2009/layout/CircleArrowProcess"/>
    <dgm:cxn modelId="{DEDACAB7-9F0C-49A0-B90B-9992D43F6FA9}" type="presParOf" srcId="{8D99FE40-1FC2-454A-9229-577A70A51C45}" destId="{459FC865-C7C0-4830-A678-B5CC1E077C36}" srcOrd="4" destOrd="0" presId="urn:microsoft.com/office/officeart/2009/layout/CircleArrowProcess"/>
    <dgm:cxn modelId="{B636FEE0-1B0A-4278-AAA0-25F0308773B5}" type="presParOf" srcId="{459FC865-C7C0-4830-A678-B5CC1E077C36}" destId="{ACC5D7B4-3CB0-476C-BC93-E9A21BB4A340}" srcOrd="0" destOrd="0" presId="urn:microsoft.com/office/officeart/2009/layout/CircleArrowProcess"/>
    <dgm:cxn modelId="{9EF9F9C5-AC3E-4E19-9D91-1B96437F6B6B}" type="presParOf" srcId="{8D99FE40-1FC2-454A-9229-577A70A51C45}" destId="{04F347AB-01FE-4A02-B7E1-A6C6094DC48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91273F-F074-4195-80A6-D2F10EF1896B}" type="doc">
      <dgm:prSet loTypeId="urn:diagrams.loki3.com/BracketList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1D3F0EFE-2631-400F-9525-E842C775FE66}">
      <dgm:prSet phldrT="[Text]"/>
      <dgm:spPr/>
      <dgm:t>
        <a:bodyPr/>
        <a:lstStyle/>
        <a:p>
          <a:r>
            <a:rPr lang="en-US" dirty="0" err="1"/>
            <a:t>Inkludert</a:t>
          </a:r>
          <a:r>
            <a:rPr lang="en-US" dirty="0"/>
            <a:t> 2017</a:t>
          </a:r>
        </a:p>
      </dgm:t>
    </dgm:pt>
    <dgm:pt modelId="{1F122508-0663-4335-B453-4A8D5A936924}" type="parTrans" cxnId="{3FB480A6-238E-43AE-BB18-77D9423FB700}">
      <dgm:prSet/>
      <dgm:spPr/>
      <dgm:t>
        <a:bodyPr/>
        <a:lstStyle/>
        <a:p>
          <a:endParaRPr lang="en-US"/>
        </a:p>
      </dgm:t>
    </dgm:pt>
    <dgm:pt modelId="{59F1345D-6715-4252-89B5-98F9CB0A55B0}" type="sibTrans" cxnId="{3FB480A6-238E-43AE-BB18-77D9423FB700}">
      <dgm:prSet/>
      <dgm:spPr/>
      <dgm:t>
        <a:bodyPr/>
        <a:lstStyle/>
        <a:p>
          <a:endParaRPr lang="en-US"/>
        </a:p>
      </dgm:t>
    </dgm:pt>
    <dgm:pt modelId="{39361994-C559-46E9-BCA5-2A254FC15823}">
      <dgm:prSet phldrT="[Text]"/>
      <dgm:spPr/>
      <dgm:t>
        <a:bodyPr/>
        <a:lstStyle/>
        <a:p>
          <a:r>
            <a:rPr lang="en-US" dirty="0" err="1"/>
            <a:t>Konseptutredning</a:t>
          </a:r>
          <a:endParaRPr lang="en-US" dirty="0"/>
        </a:p>
      </dgm:t>
    </dgm:pt>
    <dgm:pt modelId="{E8FD375F-71D5-4261-B0BF-0396A20891A5}" type="parTrans" cxnId="{47E0D09F-272D-4CB2-92D5-D8DA8D6CD3EC}">
      <dgm:prSet/>
      <dgm:spPr/>
      <dgm:t>
        <a:bodyPr/>
        <a:lstStyle/>
        <a:p>
          <a:endParaRPr lang="en-US"/>
        </a:p>
      </dgm:t>
    </dgm:pt>
    <dgm:pt modelId="{60987DFC-05DD-49E0-9F08-245F7D2B3949}" type="sibTrans" cxnId="{47E0D09F-272D-4CB2-92D5-D8DA8D6CD3EC}">
      <dgm:prSet/>
      <dgm:spPr/>
      <dgm:t>
        <a:bodyPr/>
        <a:lstStyle/>
        <a:p>
          <a:endParaRPr lang="en-US"/>
        </a:p>
      </dgm:t>
    </dgm:pt>
    <dgm:pt modelId="{6DA3743E-ED87-4125-ABD4-0ED019BE569B}">
      <dgm:prSet phldrT="[Text]"/>
      <dgm:spPr/>
      <dgm:t>
        <a:bodyPr/>
        <a:lstStyle/>
        <a:p>
          <a:r>
            <a:rPr lang="en-US" dirty="0" err="1"/>
            <a:t>Utredningsstøtte</a:t>
          </a:r>
          <a:endParaRPr lang="en-US" dirty="0"/>
        </a:p>
      </dgm:t>
    </dgm:pt>
    <dgm:pt modelId="{BB2A5918-BB33-452F-AD41-5D08591037F2}" type="parTrans" cxnId="{C88ECF76-1EDA-42BD-9CBA-D9C86DB8CA43}">
      <dgm:prSet/>
      <dgm:spPr/>
      <dgm:t>
        <a:bodyPr/>
        <a:lstStyle/>
        <a:p>
          <a:endParaRPr lang="en-US"/>
        </a:p>
      </dgm:t>
    </dgm:pt>
    <dgm:pt modelId="{C503B2AA-57FD-435A-9AAB-73D093235B6F}" type="sibTrans" cxnId="{C88ECF76-1EDA-42BD-9CBA-D9C86DB8CA43}">
      <dgm:prSet/>
      <dgm:spPr/>
      <dgm:t>
        <a:bodyPr/>
        <a:lstStyle/>
        <a:p>
          <a:endParaRPr lang="en-US"/>
        </a:p>
      </dgm:t>
    </dgm:pt>
    <dgm:pt modelId="{7B506E45-2CDA-4F9A-B9F3-DC1B6F53D35F}">
      <dgm:prSet phldrT="[Text]"/>
      <dgm:spPr/>
      <dgm:t>
        <a:bodyPr/>
        <a:lstStyle/>
        <a:p>
          <a:r>
            <a:rPr lang="en-US" dirty="0" err="1"/>
            <a:t>Ny</a:t>
          </a:r>
          <a:r>
            <a:rPr lang="en-US" dirty="0"/>
            <a:t> 2017</a:t>
          </a:r>
        </a:p>
      </dgm:t>
    </dgm:pt>
    <dgm:pt modelId="{488A7469-3525-4549-86C5-650933095341}" type="parTrans" cxnId="{075625A0-E216-4AD9-9346-68ECF5234082}">
      <dgm:prSet/>
      <dgm:spPr/>
      <dgm:t>
        <a:bodyPr/>
        <a:lstStyle/>
        <a:p>
          <a:endParaRPr lang="en-US"/>
        </a:p>
      </dgm:t>
    </dgm:pt>
    <dgm:pt modelId="{BC5EC23F-32D6-4A19-B5F4-1F2EB3123861}" type="sibTrans" cxnId="{075625A0-E216-4AD9-9346-68ECF5234082}">
      <dgm:prSet/>
      <dgm:spPr/>
      <dgm:t>
        <a:bodyPr/>
        <a:lstStyle/>
        <a:p>
          <a:endParaRPr lang="en-US"/>
        </a:p>
      </dgm:t>
    </dgm:pt>
    <dgm:pt modelId="{73A4CB74-E115-4E42-9729-06632B82D79A}">
      <dgm:prSet phldrT="[Text]"/>
      <dgm:spPr/>
      <dgm:t>
        <a:bodyPr/>
        <a:lstStyle/>
        <a:p>
          <a:r>
            <a:rPr lang="en-US" dirty="0" err="1"/>
            <a:t>Fullskala</a:t>
          </a:r>
          <a:r>
            <a:rPr lang="en-US" dirty="0"/>
            <a:t> </a:t>
          </a:r>
          <a:r>
            <a:rPr lang="en-US" dirty="0" err="1"/>
            <a:t>innovativ</a:t>
          </a:r>
          <a:r>
            <a:rPr lang="en-US" dirty="0"/>
            <a:t> </a:t>
          </a:r>
          <a:r>
            <a:rPr lang="en-US" dirty="0" err="1"/>
            <a:t>energi</a:t>
          </a:r>
          <a:r>
            <a:rPr lang="en-US" dirty="0"/>
            <a:t>- </a:t>
          </a:r>
          <a:r>
            <a:rPr lang="en-US" dirty="0" err="1"/>
            <a:t>og</a:t>
          </a:r>
          <a:r>
            <a:rPr lang="en-US" dirty="0"/>
            <a:t> </a:t>
          </a:r>
          <a:r>
            <a:rPr lang="en-US" dirty="0" err="1"/>
            <a:t>klimateknologi</a:t>
          </a:r>
          <a:endParaRPr lang="en-US" dirty="0"/>
        </a:p>
      </dgm:t>
    </dgm:pt>
    <dgm:pt modelId="{AE0F846F-784A-4919-8609-0E6B8EFFEF3A}" type="parTrans" cxnId="{5B1958AE-43AC-49BF-AD46-9E4B51EF0AAF}">
      <dgm:prSet/>
      <dgm:spPr/>
      <dgm:t>
        <a:bodyPr/>
        <a:lstStyle/>
        <a:p>
          <a:endParaRPr lang="en-US"/>
        </a:p>
      </dgm:t>
    </dgm:pt>
    <dgm:pt modelId="{DE3AF989-644F-4B82-B6BC-37643F958A21}" type="sibTrans" cxnId="{5B1958AE-43AC-49BF-AD46-9E4B51EF0AAF}">
      <dgm:prSet/>
      <dgm:spPr/>
      <dgm:t>
        <a:bodyPr/>
        <a:lstStyle/>
        <a:p>
          <a:endParaRPr lang="en-US"/>
        </a:p>
      </dgm:t>
    </dgm:pt>
    <dgm:pt modelId="{394D05D1-72C8-42AC-91DA-400DE806E489}">
      <dgm:prSet phldrT="[Text]"/>
      <dgm:spPr/>
      <dgm:t>
        <a:bodyPr/>
        <a:lstStyle/>
        <a:p>
          <a:r>
            <a:rPr lang="en-US" dirty="0" err="1"/>
            <a:t>Investeringsstøtte</a:t>
          </a:r>
          <a:endParaRPr lang="en-US" dirty="0"/>
        </a:p>
      </dgm:t>
    </dgm:pt>
    <dgm:pt modelId="{0951DFC0-8810-48DC-843B-FF935AE91928}" type="parTrans" cxnId="{E0DBA7BC-4836-4052-B80E-26F0AE908A26}">
      <dgm:prSet/>
      <dgm:spPr/>
      <dgm:t>
        <a:bodyPr/>
        <a:lstStyle/>
        <a:p>
          <a:endParaRPr lang="en-US"/>
        </a:p>
      </dgm:t>
    </dgm:pt>
    <dgm:pt modelId="{D9691901-646B-4AD2-B584-FEF0F7EA265C}" type="sibTrans" cxnId="{E0DBA7BC-4836-4052-B80E-26F0AE908A26}">
      <dgm:prSet/>
      <dgm:spPr/>
      <dgm:t>
        <a:bodyPr/>
        <a:lstStyle/>
        <a:p>
          <a:endParaRPr lang="en-US"/>
        </a:p>
      </dgm:t>
    </dgm:pt>
    <dgm:pt modelId="{BB4D6FF5-C233-47F7-A5F9-D3AE564118E6}">
      <dgm:prSet phldrT="[Text]"/>
      <dgm:spPr/>
      <dgm:t>
        <a:bodyPr/>
        <a:lstStyle/>
        <a:p>
          <a:r>
            <a:rPr lang="en-US" dirty="0" err="1"/>
            <a:t>Ny</a:t>
          </a:r>
          <a:r>
            <a:rPr lang="en-US" dirty="0"/>
            <a:t> 2017</a:t>
          </a:r>
        </a:p>
      </dgm:t>
    </dgm:pt>
    <dgm:pt modelId="{98661DDD-C98B-430C-B9B0-0E3BF89A2B39}" type="parTrans" cxnId="{2BDCF8E8-E8B3-4EEA-8EEA-6B3B96EADB7B}">
      <dgm:prSet/>
      <dgm:spPr/>
      <dgm:t>
        <a:bodyPr/>
        <a:lstStyle/>
        <a:p>
          <a:endParaRPr lang="en-US"/>
        </a:p>
      </dgm:t>
    </dgm:pt>
    <dgm:pt modelId="{AD9A1A2B-1CF3-4D52-861B-A8C5B8A29A6A}" type="sibTrans" cxnId="{2BDCF8E8-E8B3-4EEA-8EEA-6B3B96EADB7B}">
      <dgm:prSet/>
      <dgm:spPr/>
      <dgm:t>
        <a:bodyPr/>
        <a:lstStyle/>
        <a:p>
          <a:endParaRPr lang="en-US"/>
        </a:p>
      </dgm:t>
    </dgm:pt>
    <dgm:pt modelId="{42CEFEC2-DB55-47CB-94A1-BA0CF35DAE31}">
      <dgm:prSet phldrT="[Text]"/>
      <dgm:spPr/>
      <dgm:t>
        <a:bodyPr/>
        <a:lstStyle/>
        <a:p>
          <a:r>
            <a:rPr lang="en-US" dirty="0" err="1"/>
            <a:t>Demonstrasjon</a:t>
          </a:r>
          <a:r>
            <a:rPr lang="en-US" dirty="0"/>
            <a:t> </a:t>
          </a:r>
          <a:r>
            <a:rPr lang="en-US" dirty="0" err="1"/>
            <a:t>av</a:t>
          </a:r>
          <a:r>
            <a:rPr lang="en-US" dirty="0"/>
            <a:t> </a:t>
          </a:r>
          <a:r>
            <a:rPr lang="en-US" dirty="0" err="1"/>
            <a:t>ny</a:t>
          </a:r>
          <a:r>
            <a:rPr lang="en-US" dirty="0"/>
            <a:t> </a:t>
          </a:r>
          <a:r>
            <a:rPr lang="en-US" dirty="0" err="1"/>
            <a:t>energi</a:t>
          </a:r>
          <a:r>
            <a:rPr lang="en-US" dirty="0"/>
            <a:t>- </a:t>
          </a:r>
          <a:r>
            <a:rPr lang="en-US" dirty="0" err="1"/>
            <a:t>og</a:t>
          </a:r>
          <a:r>
            <a:rPr lang="en-US" dirty="0"/>
            <a:t> </a:t>
          </a:r>
          <a:r>
            <a:rPr lang="en-US" dirty="0" err="1"/>
            <a:t>klimateknologi</a:t>
          </a:r>
          <a:endParaRPr lang="en-US" dirty="0"/>
        </a:p>
      </dgm:t>
    </dgm:pt>
    <dgm:pt modelId="{E8E72626-9752-4A83-ABDE-2E54CF566ED6}" type="parTrans" cxnId="{A8E70D97-FB4F-49A3-95A9-E2DA4885149D}">
      <dgm:prSet/>
      <dgm:spPr/>
      <dgm:t>
        <a:bodyPr/>
        <a:lstStyle/>
        <a:p>
          <a:endParaRPr lang="en-US"/>
        </a:p>
      </dgm:t>
    </dgm:pt>
    <dgm:pt modelId="{83AF848B-7309-4F12-80F7-025ADA5F045C}" type="sibTrans" cxnId="{A8E70D97-FB4F-49A3-95A9-E2DA4885149D}">
      <dgm:prSet/>
      <dgm:spPr/>
      <dgm:t>
        <a:bodyPr/>
        <a:lstStyle/>
        <a:p>
          <a:endParaRPr lang="en-US"/>
        </a:p>
      </dgm:t>
    </dgm:pt>
    <dgm:pt modelId="{6CBC9094-924C-4B34-97CB-1A5477DE5104}">
      <dgm:prSet phldrT="[Text]"/>
      <dgm:spPr/>
      <dgm:t>
        <a:bodyPr/>
        <a:lstStyle/>
        <a:p>
          <a:r>
            <a:rPr lang="en-US" dirty="0" err="1"/>
            <a:t>Betingede</a:t>
          </a:r>
          <a:r>
            <a:rPr lang="en-US" dirty="0"/>
            <a:t> </a:t>
          </a:r>
          <a:r>
            <a:rPr lang="en-US" dirty="0" err="1"/>
            <a:t>lån</a:t>
          </a:r>
          <a:endParaRPr lang="en-US" dirty="0"/>
        </a:p>
      </dgm:t>
    </dgm:pt>
    <dgm:pt modelId="{55EE44DD-EC10-408D-8D75-1E94B0398E66}" type="parTrans" cxnId="{9D9950CA-8309-41CF-B7EF-B078DD35E4B0}">
      <dgm:prSet/>
      <dgm:spPr/>
      <dgm:t>
        <a:bodyPr/>
        <a:lstStyle/>
        <a:p>
          <a:endParaRPr lang="en-US"/>
        </a:p>
      </dgm:t>
    </dgm:pt>
    <dgm:pt modelId="{E20059CC-279F-4075-AE62-620DBAEFC2EB}" type="sibTrans" cxnId="{9D9950CA-8309-41CF-B7EF-B078DD35E4B0}">
      <dgm:prSet/>
      <dgm:spPr/>
      <dgm:t>
        <a:bodyPr/>
        <a:lstStyle/>
        <a:p>
          <a:endParaRPr lang="en-US"/>
        </a:p>
      </dgm:t>
    </dgm:pt>
    <dgm:pt modelId="{C242A7E0-A026-40CE-9494-5166DC86F6CA}">
      <dgm:prSet phldrT="[Text]"/>
      <dgm:spPr/>
      <dgm:t>
        <a:bodyPr/>
        <a:lstStyle/>
        <a:p>
          <a:r>
            <a:rPr lang="en-US" dirty="0" err="1"/>
            <a:t>Ny</a:t>
          </a:r>
          <a:r>
            <a:rPr lang="en-US" dirty="0"/>
            <a:t> 2018</a:t>
          </a:r>
        </a:p>
      </dgm:t>
    </dgm:pt>
    <dgm:pt modelId="{6E71A6C9-34C0-4B05-87E0-FD415F71C6A8}" type="parTrans" cxnId="{CB2159E2-072F-4E5D-8FF5-C17876F7A1F8}">
      <dgm:prSet/>
      <dgm:spPr/>
      <dgm:t>
        <a:bodyPr/>
        <a:lstStyle/>
        <a:p>
          <a:endParaRPr lang="en-US"/>
        </a:p>
      </dgm:t>
    </dgm:pt>
    <dgm:pt modelId="{643FAA53-B93B-4841-84B1-0CE7E96F370D}" type="sibTrans" cxnId="{CB2159E2-072F-4E5D-8FF5-C17876F7A1F8}">
      <dgm:prSet/>
      <dgm:spPr/>
      <dgm:t>
        <a:bodyPr/>
        <a:lstStyle/>
        <a:p>
          <a:endParaRPr lang="en-US"/>
        </a:p>
      </dgm:t>
    </dgm:pt>
    <dgm:pt modelId="{7AA4EB48-497F-4243-87DF-3D2BA291589E}">
      <dgm:prSet/>
      <dgm:spPr/>
      <dgm:t>
        <a:bodyPr/>
        <a:lstStyle/>
        <a:p>
          <a:r>
            <a:rPr lang="en-US" dirty="0" err="1"/>
            <a:t>Pilotering</a:t>
          </a:r>
          <a:r>
            <a:rPr lang="en-US" dirty="0"/>
            <a:t> </a:t>
          </a:r>
          <a:r>
            <a:rPr lang="en-US" dirty="0" err="1"/>
            <a:t>av</a:t>
          </a:r>
          <a:r>
            <a:rPr lang="en-US" dirty="0"/>
            <a:t> </a:t>
          </a:r>
          <a:r>
            <a:rPr lang="en-US" dirty="0" err="1"/>
            <a:t>ny</a:t>
          </a:r>
          <a:r>
            <a:rPr lang="en-US" dirty="0"/>
            <a:t> </a:t>
          </a:r>
          <a:r>
            <a:rPr lang="en-US" dirty="0" err="1"/>
            <a:t>energi</a:t>
          </a:r>
          <a:r>
            <a:rPr lang="en-US" dirty="0"/>
            <a:t>- </a:t>
          </a:r>
          <a:r>
            <a:rPr lang="en-US" dirty="0" err="1"/>
            <a:t>og</a:t>
          </a:r>
          <a:r>
            <a:rPr lang="en-US" dirty="0"/>
            <a:t> </a:t>
          </a:r>
          <a:r>
            <a:rPr lang="en-US" dirty="0" err="1"/>
            <a:t>klimateknologi</a:t>
          </a:r>
          <a:endParaRPr lang="en-US" dirty="0"/>
        </a:p>
      </dgm:t>
    </dgm:pt>
    <dgm:pt modelId="{E1712D80-7655-4C95-9DF7-F0ED86A9146C}" type="parTrans" cxnId="{4BF67698-ABEC-4585-9167-712B2061FC96}">
      <dgm:prSet/>
      <dgm:spPr/>
      <dgm:t>
        <a:bodyPr/>
        <a:lstStyle/>
        <a:p>
          <a:endParaRPr lang="en-US"/>
        </a:p>
      </dgm:t>
    </dgm:pt>
    <dgm:pt modelId="{F52DB816-1BB6-4DB9-9DF4-77FD26007F16}" type="sibTrans" cxnId="{4BF67698-ABEC-4585-9167-712B2061FC96}">
      <dgm:prSet/>
      <dgm:spPr/>
      <dgm:t>
        <a:bodyPr/>
        <a:lstStyle/>
        <a:p>
          <a:endParaRPr lang="en-US"/>
        </a:p>
      </dgm:t>
    </dgm:pt>
    <dgm:pt modelId="{307BC828-6E70-4436-93C1-D037515086E6}">
      <dgm:prSet/>
      <dgm:spPr/>
      <dgm:t>
        <a:bodyPr/>
        <a:lstStyle/>
        <a:p>
          <a:r>
            <a:rPr lang="en-US" dirty="0" err="1"/>
            <a:t>FoU-støtte</a:t>
          </a:r>
          <a:endParaRPr lang="en-US" dirty="0"/>
        </a:p>
      </dgm:t>
    </dgm:pt>
    <dgm:pt modelId="{59621575-BD78-4024-9BBE-17AA912783C9}" type="parTrans" cxnId="{AD3D9A05-AD15-451E-8196-11AC9F459A99}">
      <dgm:prSet/>
      <dgm:spPr/>
      <dgm:t>
        <a:bodyPr/>
        <a:lstStyle/>
        <a:p>
          <a:endParaRPr lang="en-US"/>
        </a:p>
      </dgm:t>
    </dgm:pt>
    <dgm:pt modelId="{04BED69C-24B7-4DFD-84AC-23105FD78571}" type="sibTrans" cxnId="{AD3D9A05-AD15-451E-8196-11AC9F459A99}">
      <dgm:prSet/>
      <dgm:spPr/>
      <dgm:t>
        <a:bodyPr/>
        <a:lstStyle/>
        <a:p>
          <a:endParaRPr lang="en-US"/>
        </a:p>
      </dgm:t>
    </dgm:pt>
    <dgm:pt modelId="{F343C135-00A2-40EF-BDF7-80461B360485}">
      <dgm:prSet/>
      <dgm:spPr/>
      <dgm:t>
        <a:bodyPr/>
        <a:lstStyle/>
        <a:p>
          <a:r>
            <a:rPr lang="en-US" dirty="0" err="1"/>
            <a:t>Bestående</a:t>
          </a:r>
          <a:endParaRPr lang="en-US" dirty="0"/>
        </a:p>
      </dgm:t>
    </dgm:pt>
    <dgm:pt modelId="{8DE83F34-C6E6-4171-A92F-D9E8F1C50198}" type="parTrans" cxnId="{417393D6-DF31-4FEF-98D5-3961469FC590}">
      <dgm:prSet/>
      <dgm:spPr/>
      <dgm:t>
        <a:bodyPr/>
        <a:lstStyle/>
        <a:p>
          <a:endParaRPr lang="en-US"/>
        </a:p>
      </dgm:t>
    </dgm:pt>
    <dgm:pt modelId="{C0BD8FC5-AA7D-4C5B-A6EC-25AC12189DF1}" type="sibTrans" cxnId="{417393D6-DF31-4FEF-98D5-3961469FC590}">
      <dgm:prSet/>
      <dgm:spPr/>
      <dgm:t>
        <a:bodyPr/>
        <a:lstStyle/>
        <a:p>
          <a:endParaRPr lang="en-US"/>
        </a:p>
      </dgm:t>
    </dgm:pt>
    <dgm:pt modelId="{A7D24200-EF51-43F2-8963-2EB200A995F3}">
      <dgm:prSet/>
      <dgm:spPr/>
      <dgm:t>
        <a:bodyPr/>
        <a:lstStyle/>
        <a:p>
          <a:r>
            <a:rPr lang="en-US" dirty="0" err="1"/>
            <a:t>Fjernvarme</a:t>
          </a:r>
          <a:endParaRPr lang="en-US" dirty="0"/>
        </a:p>
      </dgm:t>
    </dgm:pt>
    <dgm:pt modelId="{BD747048-0DC9-4E9F-9A02-10F27C076B4D}" type="parTrans" cxnId="{DBF41E90-45AA-4A64-8738-15A2CFFB85C3}">
      <dgm:prSet/>
      <dgm:spPr/>
      <dgm:t>
        <a:bodyPr/>
        <a:lstStyle/>
        <a:p>
          <a:endParaRPr lang="en-US"/>
        </a:p>
      </dgm:t>
    </dgm:pt>
    <dgm:pt modelId="{7597FFC7-DC13-469D-AADD-32484EED861E}" type="sibTrans" cxnId="{DBF41E90-45AA-4A64-8738-15A2CFFB85C3}">
      <dgm:prSet/>
      <dgm:spPr/>
      <dgm:t>
        <a:bodyPr/>
        <a:lstStyle/>
        <a:p>
          <a:endParaRPr lang="en-US"/>
        </a:p>
      </dgm:t>
    </dgm:pt>
    <dgm:pt modelId="{8C46B369-1E86-4B58-9EFA-CB13151F74D8}" type="pres">
      <dgm:prSet presAssocID="{6191273F-F074-4195-80A6-D2F10EF1896B}" presName="Name0" presStyleCnt="0">
        <dgm:presLayoutVars>
          <dgm:dir/>
          <dgm:animLvl val="lvl"/>
          <dgm:resizeHandles val="exact"/>
        </dgm:presLayoutVars>
      </dgm:prSet>
      <dgm:spPr/>
    </dgm:pt>
    <dgm:pt modelId="{9D01D7D3-F313-4C22-81B2-8FBC01E7B759}" type="pres">
      <dgm:prSet presAssocID="{1D3F0EFE-2631-400F-9525-E842C775FE66}" presName="linNode" presStyleCnt="0"/>
      <dgm:spPr/>
    </dgm:pt>
    <dgm:pt modelId="{8A121D4B-8772-4867-BA2E-7D0997891909}" type="pres">
      <dgm:prSet presAssocID="{1D3F0EFE-2631-400F-9525-E842C775FE66}" presName="parTx" presStyleLbl="revTx" presStyleIdx="0" presStyleCnt="5">
        <dgm:presLayoutVars>
          <dgm:chMax val="1"/>
          <dgm:bulletEnabled val="1"/>
        </dgm:presLayoutVars>
      </dgm:prSet>
      <dgm:spPr/>
    </dgm:pt>
    <dgm:pt modelId="{66A578F0-FACF-42A9-9303-8F0E84010D40}" type="pres">
      <dgm:prSet presAssocID="{1D3F0EFE-2631-400F-9525-E842C775FE66}" presName="bracket" presStyleLbl="parChTrans1D1" presStyleIdx="0" presStyleCnt="5"/>
      <dgm:spPr/>
    </dgm:pt>
    <dgm:pt modelId="{A26E6441-3809-4226-859D-0428D462AF0D}" type="pres">
      <dgm:prSet presAssocID="{1D3F0EFE-2631-400F-9525-E842C775FE66}" presName="spH" presStyleCnt="0"/>
      <dgm:spPr/>
    </dgm:pt>
    <dgm:pt modelId="{CACF2E08-D30F-4FF3-9E88-7729D36CF822}" type="pres">
      <dgm:prSet presAssocID="{1D3F0EFE-2631-400F-9525-E842C775FE66}" presName="desTx" presStyleLbl="node1" presStyleIdx="0" presStyleCnt="5" custLinFactNeighborX="2444">
        <dgm:presLayoutVars>
          <dgm:bulletEnabled val="1"/>
        </dgm:presLayoutVars>
      </dgm:prSet>
      <dgm:spPr/>
    </dgm:pt>
    <dgm:pt modelId="{4787F07C-7B14-4185-9D5D-744990ADE6D6}" type="pres">
      <dgm:prSet presAssocID="{59F1345D-6715-4252-89B5-98F9CB0A55B0}" presName="spV" presStyleCnt="0"/>
      <dgm:spPr/>
    </dgm:pt>
    <dgm:pt modelId="{E9A9FF55-E9BB-4F2F-B122-127C0DF3A569}" type="pres">
      <dgm:prSet presAssocID="{7B506E45-2CDA-4F9A-B9F3-DC1B6F53D35F}" presName="linNode" presStyleCnt="0"/>
      <dgm:spPr/>
    </dgm:pt>
    <dgm:pt modelId="{8B96EDCA-2372-4C03-AE52-2AF9465CE9ED}" type="pres">
      <dgm:prSet presAssocID="{7B506E45-2CDA-4F9A-B9F3-DC1B6F53D35F}" presName="parTx" presStyleLbl="revTx" presStyleIdx="1" presStyleCnt="5">
        <dgm:presLayoutVars>
          <dgm:chMax val="1"/>
          <dgm:bulletEnabled val="1"/>
        </dgm:presLayoutVars>
      </dgm:prSet>
      <dgm:spPr/>
    </dgm:pt>
    <dgm:pt modelId="{EEF007E3-2842-4A9C-915D-83FB215B38ED}" type="pres">
      <dgm:prSet presAssocID="{7B506E45-2CDA-4F9A-B9F3-DC1B6F53D35F}" presName="bracket" presStyleLbl="parChTrans1D1" presStyleIdx="1" presStyleCnt="5"/>
      <dgm:spPr/>
    </dgm:pt>
    <dgm:pt modelId="{CB77B0B2-296D-46AE-B7AC-54332E2B8633}" type="pres">
      <dgm:prSet presAssocID="{7B506E45-2CDA-4F9A-B9F3-DC1B6F53D35F}" presName="spH" presStyleCnt="0"/>
      <dgm:spPr/>
    </dgm:pt>
    <dgm:pt modelId="{E7912155-0A64-425B-A818-85C72D031F5D}" type="pres">
      <dgm:prSet presAssocID="{7B506E45-2CDA-4F9A-B9F3-DC1B6F53D35F}" presName="desTx" presStyleLbl="node1" presStyleIdx="1" presStyleCnt="5">
        <dgm:presLayoutVars>
          <dgm:bulletEnabled val="1"/>
        </dgm:presLayoutVars>
      </dgm:prSet>
      <dgm:spPr/>
    </dgm:pt>
    <dgm:pt modelId="{44D1E3ED-4B64-4A59-96E6-B426FAFBDC82}" type="pres">
      <dgm:prSet presAssocID="{BC5EC23F-32D6-4A19-B5F4-1F2EB3123861}" presName="spV" presStyleCnt="0"/>
      <dgm:spPr/>
    </dgm:pt>
    <dgm:pt modelId="{AF70F515-6B01-4D20-AA2E-7480B0CEF297}" type="pres">
      <dgm:prSet presAssocID="{BB4D6FF5-C233-47F7-A5F9-D3AE564118E6}" presName="linNode" presStyleCnt="0"/>
      <dgm:spPr/>
    </dgm:pt>
    <dgm:pt modelId="{CC3273C0-3542-4392-AB9D-829F221957AE}" type="pres">
      <dgm:prSet presAssocID="{BB4D6FF5-C233-47F7-A5F9-D3AE564118E6}" presName="parTx" presStyleLbl="revTx" presStyleIdx="2" presStyleCnt="5">
        <dgm:presLayoutVars>
          <dgm:chMax val="1"/>
          <dgm:bulletEnabled val="1"/>
        </dgm:presLayoutVars>
      </dgm:prSet>
      <dgm:spPr/>
    </dgm:pt>
    <dgm:pt modelId="{743E1FB5-AD78-403C-8765-13BA3FCF9EAD}" type="pres">
      <dgm:prSet presAssocID="{BB4D6FF5-C233-47F7-A5F9-D3AE564118E6}" presName="bracket" presStyleLbl="parChTrans1D1" presStyleIdx="2" presStyleCnt="5"/>
      <dgm:spPr/>
    </dgm:pt>
    <dgm:pt modelId="{F2F2AF31-B093-47A9-8DBB-9C1054BC573E}" type="pres">
      <dgm:prSet presAssocID="{BB4D6FF5-C233-47F7-A5F9-D3AE564118E6}" presName="spH" presStyleCnt="0"/>
      <dgm:spPr/>
    </dgm:pt>
    <dgm:pt modelId="{6C6E49FD-BBFA-4DBA-947B-A20602ABF379}" type="pres">
      <dgm:prSet presAssocID="{BB4D6FF5-C233-47F7-A5F9-D3AE564118E6}" presName="desTx" presStyleLbl="node1" presStyleIdx="2" presStyleCnt="5">
        <dgm:presLayoutVars>
          <dgm:bulletEnabled val="1"/>
        </dgm:presLayoutVars>
      </dgm:prSet>
      <dgm:spPr/>
    </dgm:pt>
    <dgm:pt modelId="{747FFDC7-F617-455C-8678-CA457CC9FF89}" type="pres">
      <dgm:prSet presAssocID="{AD9A1A2B-1CF3-4D52-861B-A8C5B8A29A6A}" presName="spV" presStyleCnt="0"/>
      <dgm:spPr/>
    </dgm:pt>
    <dgm:pt modelId="{EE077A49-D047-4E7F-B4E7-7F8A9ABC6168}" type="pres">
      <dgm:prSet presAssocID="{C242A7E0-A026-40CE-9494-5166DC86F6CA}" presName="linNode" presStyleCnt="0"/>
      <dgm:spPr/>
    </dgm:pt>
    <dgm:pt modelId="{D3318B42-25D3-42D2-B0A3-C63B99D3F820}" type="pres">
      <dgm:prSet presAssocID="{C242A7E0-A026-40CE-9494-5166DC86F6CA}" presName="parTx" presStyleLbl="revTx" presStyleIdx="3" presStyleCnt="5">
        <dgm:presLayoutVars>
          <dgm:chMax val="1"/>
          <dgm:bulletEnabled val="1"/>
        </dgm:presLayoutVars>
      </dgm:prSet>
      <dgm:spPr/>
    </dgm:pt>
    <dgm:pt modelId="{30820E28-490B-4E46-BF85-EA237E3BFFA3}" type="pres">
      <dgm:prSet presAssocID="{C242A7E0-A026-40CE-9494-5166DC86F6CA}" presName="bracket" presStyleLbl="parChTrans1D1" presStyleIdx="3" presStyleCnt="5"/>
      <dgm:spPr/>
    </dgm:pt>
    <dgm:pt modelId="{161A7BE5-DF02-4983-8705-2B46B69A190D}" type="pres">
      <dgm:prSet presAssocID="{C242A7E0-A026-40CE-9494-5166DC86F6CA}" presName="spH" presStyleCnt="0"/>
      <dgm:spPr/>
    </dgm:pt>
    <dgm:pt modelId="{C28A0B70-7581-4746-B002-BEFCC19FB009}" type="pres">
      <dgm:prSet presAssocID="{C242A7E0-A026-40CE-9494-5166DC86F6CA}" presName="desTx" presStyleLbl="node1" presStyleIdx="3" presStyleCnt="5" custLinFactX="48584" custLinFactNeighborX="100000">
        <dgm:presLayoutVars>
          <dgm:bulletEnabled val="1"/>
        </dgm:presLayoutVars>
      </dgm:prSet>
      <dgm:spPr/>
    </dgm:pt>
    <dgm:pt modelId="{E9479E9D-261D-46BA-94A4-7BAA27BD82FB}" type="pres">
      <dgm:prSet presAssocID="{643FAA53-B93B-4841-84B1-0CE7E96F370D}" presName="spV" presStyleCnt="0"/>
      <dgm:spPr/>
    </dgm:pt>
    <dgm:pt modelId="{04AD1317-15A5-471C-A51A-CE3C312DD121}" type="pres">
      <dgm:prSet presAssocID="{F343C135-00A2-40EF-BDF7-80461B360485}" presName="linNode" presStyleCnt="0"/>
      <dgm:spPr/>
    </dgm:pt>
    <dgm:pt modelId="{54184708-5B06-4C34-9341-E550C095C5D1}" type="pres">
      <dgm:prSet presAssocID="{F343C135-00A2-40EF-BDF7-80461B360485}" presName="parTx" presStyleLbl="revTx" presStyleIdx="4" presStyleCnt="5">
        <dgm:presLayoutVars>
          <dgm:chMax val="1"/>
          <dgm:bulletEnabled val="1"/>
        </dgm:presLayoutVars>
      </dgm:prSet>
      <dgm:spPr/>
    </dgm:pt>
    <dgm:pt modelId="{FC185DCA-5FEC-4761-9BC0-38E0712668F4}" type="pres">
      <dgm:prSet presAssocID="{F343C135-00A2-40EF-BDF7-80461B360485}" presName="bracket" presStyleLbl="parChTrans1D1" presStyleIdx="4" presStyleCnt="5"/>
      <dgm:spPr/>
    </dgm:pt>
    <dgm:pt modelId="{A6CCF056-2B39-425E-BD0E-49B03F655058}" type="pres">
      <dgm:prSet presAssocID="{F343C135-00A2-40EF-BDF7-80461B360485}" presName="spH" presStyleCnt="0"/>
      <dgm:spPr/>
    </dgm:pt>
    <dgm:pt modelId="{8F661503-D997-47E5-9156-04B96317FB34}" type="pres">
      <dgm:prSet presAssocID="{F343C135-00A2-40EF-BDF7-80461B360485}" presName="desTx" presStyleLbl="node1" presStyleIdx="4" presStyleCnt="5">
        <dgm:presLayoutVars>
          <dgm:bulletEnabled val="1"/>
        </dgm:presLayoutVars>
      </dgm:prSet>
      <dgm:spPr/>
    </dgm:pt>
  </dgm:ptLst>
  <dgm:cxnLst>
    <dgm:cxn modelId="{AD3D9A05-AD15-451E-8196-11AC9F459A99}" srcId="{C242A7E0-A026-40CE-9494-5166DC86F6CA}" destId="{307BC828-6E70-4436-93C1-D037515086E6}" srcOrd="1" destOrd="0" parTransId="{59621575-BD78-4024-9BBE-17AA912783C9}" sibTransId="{04BED69C-24B7-4DFD-84AC-23105FD78571}"/>
    <dgm:cxn modelId="{C9B9AD1B-BF7A-4CB6-AD17-BF8534708A0E}" type="presOf" srcId="{6CBC9094-924C-4B34-97CB-1A5477DE5104}" destId="{6C6E49FD-BBFA-4DBA-947B-A20602ABF379}" srcOrd="0" destOrd="1" presId="urn:diagrams.loki3.com/BracketList"/>
    <dgm:cxn modelId="{6E3A0531-B4FE-4F87-96FE-6DE4A18C54F4}" type="presOf" srcId="{7B506E45-2CDA-4F9A-B9F3-DC1B6F53D35F}" destId="{8B96EDCA-2372-4C03-AE52-2AF9465CE9ED}" srcOrd="0" destOrd="0" presId="urn:diagrams.loki3.com/BracketList"/>
    <dgm:cxn modelId="{8F4C445E-13FB-4BEA-88E5-8CD074401BC9}" type="presOf" srcId="{7AA4EB48-497F-4243-87DF-3D2BA291589E}" destId="{C28A0B70-7581-4746-B002-BEFCC19FB009}" srcOrd="0" destOrd="0" presId="urn:diagrams.loki3.com/BracketList"/>
    <dgm:cxn modelId="{22FCB742-1863-4422-902E-3091EB2A2281}" type="presOf" srcId="{39361994-C559-46E9-BCA5-2A254FC15823}" destId="{CACF2E08-D30F-4FF3-9E88-7729D36CF822}" srcOrd="0" destOrd="0" presId="urn:diagrams.loki3.com/BracketList"/>
    <dgm:cxn modelId="{828AC349-5388-4C3B-807D-8C0081D51B0C}" type="presOf" srcId="{F343C135-00A2-40EF-BDF7-80461B360485}" destId="{54184708-5B06-4C34-9341-E550C095C5D1}" srcOrd="0" destOrd="0" presId="urn:diagrams.loki3.com/BracketList"/>
    <dgm:cxn modelId="{E1A85B71-D4A2-4A08-BE35-3EC769277473}" type="presOf" srcId="{42CEFEC2-DB55-47CB-94A1-BA0CF35DAE31}" destId="{6C6E49FD-BBFA-4DBA-947B-A20602ABF379}" srcOrd="0" destOrd="0" presId="urn:diagrams.loki3.com/BracketList"/>
    <dgm:cxn modelId="{880D0B53-B43C-498B-8A17-DB1332093A92}" type="presOf" srcId="{307BC828-6E70-4436-93C1-D037515086E6}" destId="{C28A0B70-7581-4746-B002-BEFCC19FB009}" srcOrd="0" destOrd="1" presId="urn:diagrams.loki3.com/BracketList"/>
    <dgm:cxn modelId="{193F6F76-DA22-42DD-91A3-4E4C218752C9}" type="presOf" srcId="{6191273F-F074-4195-80A6-D2F10EF1896B}" destId="{8C46B369-1E86-4B58-9EFA-CB13151F74D8}" srcOrd="0" destOrd="0" presId="urn:diagrams.loki3.com/BracketList"/>
    <dgm:cxn modelId="{C88ECF76-1EDA-42BD-9CBA-D9C86DB8CA43}" srcId="{1D3F0EFE-2631-400F-9525-E842C775FE66}" destId="{6DA3743E-ED87-4125-ABD4-0ED019BE569B}" srcOrd="1" destOrd="0" parTransId="{BB2A5918-BB33-452F-AD41-5D08591037F2}" sibTransId="{C503B2AA-57FD-435A-9AAB-73D093235B6F}"/>
    <dgm:cxn modelId="{ED47867F-DF30-413C-A89C-AEACC27309B2}" type="presOf" srcId="{C242A7E0-A026-40CE-9494-5166DC86F6CA}" destId="{D3318B42-25D3-42D2-B0A3-C63B99D3F820}" srcOrd="0" destOrd="0" presId="urn:diagrams.loki3.com/BracketList"/>
    <dgm:cxn modelId="{54455987-6021-446E-BA50-5A853C116D37}" type="presOf" srcId="{6DA3743E-ED87-4125-ABD4-0ED019BE569B}" destId="{CACF2E08-D30F-4FF3-9E88-7729D36CF822}" srcOrd="0" destOrd="1" presId="urn:diagrams.loki3.com/BracketList"/>
    <dgm:cxn modelId="{DBF41E90-45AA-4A64-8738-15A2CFFB85C3}" srcId="{F343C135-00A2-40EF-BDF7-80461B360485}" destId="{A7D24200-EF51-43F2-8963-2EB200A995F3}" srcOrd="0" destOrd="0" parTransId="{BD747048-0DC9-4E9F-9A02-10F27C076B4D}" sibTransId="{7597FFC7-DC13-469D-AADD-32484EED861E}"/>
    <dgm:cxn modelId="{41B3C395-125D-4401-A0D1-AC64F910E58D}" type="presOf" srcId="{BB4D6FF5-C233-47F7-A5F9-D3AE564118E6}" destId="{CC3273C0-3542-4392-AB9D-829F221957AE}" srcOrd="0" destOrd="0" presId="urn:diagrams.loki3.com/BracketList"/>
    <dgm:cxn modelId="{A8E70D97-FB4F-49A3-95A9-E2DA4885149D}" srcId="{BB4D6FF5-C233-47F7-A5F9-D3AE564118E6}" destId="{42CEFEC2-DB55-47CB-94A1-BA0CF35DAE31}" srcOrd="0" destOrd="0" parTransId="{E8E72626-9752-4A83-ABDE-2E54CF566ED6}" sibTransId="{83AF848B-7309-4F12-80F7-025ADA5F045C}"/>
    <dgm:cxn modelId="{4BF67698-ABEC-4585-9167-712B2061FC96}" srcId="{C242A7E0-A026-40CE-9494-5166DC86F6CA}" destId="{7AA4EB48-497F-4243-87DF-3D2BA291589E}" srcOrd="0" destOrd="0" parTransId="{E1712D80-7655-4C95-9DF7-F0ED86A9146C}" sibTransId="{F52DB816-1BB6-4DB9-9DF4-77FD26007F16}"/>
    <dgm:cxn modelId="{072F1D9D-0ED0-4335-A85B-581206DB19E9}" type="presOf" srcId="{394D05D1-72C8-42AC-91DA-400DE806E489}" destId="{E7912155-0A64-425B-A818-85C72D031F5D}" srcOrd="0" destOrd="1" presId="urn:diagrams.loki3.com/BracketList"/>
    <dgm:cxn modelId="{47E0D09F-272D-4CB2-92D5-D8DA8D6CD3EC}" srcId="{1D3F0EFE-2631-400F-9525-E842C775FE66}" destId="{39361994-C559-46E9-BCA5-2A254FC15823}" srcOrd="0" destOrd="0" parTransId="{E8FD375F-71D5-4261-B0BF-0396A20891A5}" sibTransId="{60987DFC-05DD-49E0-9F08-245F7D2B3949}"/>
    <dgm:cxn modelId="{075625A0-E216-4AD9-9346-68ECF5234082}" srcId="{6191273F-F074-4195-80A6-D2F10EF1896B}" destId="{7B506E45-2CDA-4F9A-B9F3-DC1B6F53D35F}" srcOrd="1" destOrd="0" parTransId="{488A7469-3525-4549-86C5-650933095341}" sibTransId="{BC5EC23F-32D6-4A19-B5F4-1F2EB3123861}"/>
    <dgm:cxn modelId="{3FB480A6-238E-43AE-BB18-77D9423FB700}" srcId="{6191273F-F074-4195-80A6-D2F10EF1896B}" destId="{1D3F0EFE-2631-400F-9525-E842C775FE66}" srcOrd="0" destOrd="0" parTransId="{1F122508-0663-4335-B453-4A8D5A936924}" sibTransId="{59F1345D-6715-4252-89B5-98F9CB0A55B0}"/>
    <dgm:cxn modelId="{D7E460AA-ED99-4563-9B00-93A23FCAD2E8}" type="presOf" srcId="{1D3F0EFE-2631-400F-9525-E842C775FE66}" destId="{8A121D4B-8772-4867-BA2E-7D0997891909}" srcOrd="0" destOrd="0" presId="urn:diagrams.loki3.com/BracketList"/>
    <dgm:cxn modelId="{5B1958AE-43AC-49BF-AD46-9E4B51EF0AAF}" srcId="{7B506E45-2CDA-4F9A-B9F3-DC1B6F53D35F}" destId="{73A4CB74-E115-4E42-9729-06632B82D79A}" srcOrd="0" destOrd="0" parTransId="{AE0F846F-784A-4919-8609-0E6B8EFFEF3A}" sibTransId="{DE3AF989-644F-4B82-B6BC-37643F958A21}"/>
    <dgm:cxn modelId="{E0DBA7BC-4836-4052-B80E-26F0AE908A26}" srcId="{7B506E45-2CDA-4F9A-B9F3-DC1B6F53D35F}" destId="{394D05D1-72C8-42AC-91DA-400DE806E489}" srcOrd="1" destOrd="0" parTransId="{0951DFC0-8810-48DC-843B-FF935AE91928}" sibTransId="{D9691901-646B-4AD2-B584-FEF0F7EA265C}"/>
    <dgm:cxn modelId="{2CB913BF-6819-4ED6-BD19-F94797F89D6D}" type="presOf" srcId="{A7D24200-EF51-43F2-8963-2EB200A995F3}" destId="{8F661503-D997-47E5-9156-04B96317FB34}" srcOrd="0" destOrd="0" presId="urn:diagrams.loki3.com/BracketList"/>
    <dgm:cxn modelId="{FE8EA8C3-42D8-4F5D-9BA4-7674821FDD4E}" type="presOf" srcId="{73A4CB74-E115-4E42-9729-06632B82D79A}" destId="{E7912155-0A64-425B-A818-85C72D031F5D}" srcOrd="0" destOrd="0" presId="urn:diagrams.loki3.com/BracketList"/>
    <dgm:cxn modelId="{9D9950CA-8309-41CF-B7EF-B078DD35E4B0}" srcId="{BB4D6FF5-C233-47F7-A5F9-D3AE564118E6}" destId="{6CBC9094-924C-4B34-97CB-1A5477DE5104}" srcOrd="1" destOrd="0" parTransId="{55EE44DD-EC10-408D-8D75-1E94B0398E66}" sibTransId="{E20059CC-279F-4075-AE62-620DBAEFC2EB}"/>
    <dgm:cxn modelId="{417393D6-DF31-4FEF-98D5-3961469FC590}" srcId="{6191273F-F074-4195-80A6-D2F10EF1896B}" destId="{F343C135-00A2-40EF-BDF7-80461B360485}" srcOrd="4" destOrd="0" parTransId="{8DE83F34-C6E6-4171-A92F-D9E8F1C50198}" sibTransId="{C0BD8FC5-AA7D-4C5B-A6EC-25AC12189DF1}"/>
    <dgm:cxn modelId="{CB2159E2-072F-4E5D-8FF5-C17876F7A1F8}" srcId="{6191273F-F074-4195-80A6-D2F10EF1896B}" destId="{C242A7E0-A026-40CE-9494-5166DC86F6CA}" srcOrd="3" destOrd="0" parTransId="{6E71A6C9-34C0-4B05-87E0-FD415F71C6A8}" sibTransId="{643FAA53-B93B-4841-84B1-0CE7E96F370D}"/>
    <dgm:cxn modelId="{2BDCF8E8-E8B3-4EEA-8EEA-6B3B96EADB7B}" srcId="{6191273F-F074-4195-80A6-D2F10EF1896B}" destId="{BB4D6FF5-C233-47F7-A5F9-D3AE564118E6}" srcOrd="2" destOrd="0" parTransId="{98661DDD-C98B-430C-B9B0-0E3BF89A2B39}" sibTransId="{AD9A1A2B-1CF3-4D52-861B-A8C5B8A29A6A}"/>
    <dgm:cxn modelId="{50D332F7-E450-4F96-80CE-E76C0ECF055E}" type="presParOf" srcId="{8C46B369-1E86-4B58-9EFA-CB13151F74D8}" destId="{9D01D7D3-F313-4C22-81B2-8FBC01E7B759}" srcOrd="0" destOrd="0" presId="urn:diagrams.loki3.com/BracketList"/>
    <dgm:cxn modelId="{CF52AEBF-D0BC-4E86-8F85-4A9A23929D31}" type="presParOf" srcId="{9D01D7D3-F313-4C22-81B2-8FBC01E7B759}" destId="{8A121D4B-8772-4867-BA2E-7D0997891909}" srcOrd="0" destOrd="0" presId="urn:diagrams.loki3.com/BracketList"/>
    <dgm:cxn modelId="{A7394CF1-01F1-4C4D-829C-1AD4F1F336BB}" type="presParOf" srcId="{9D01D7D3-F313-4C22-81B2-8FBC01E7B759}" destId="{66A578F0-FACF-42A9-9303-8F0E84010D40}" srcOrd="1" destOrd="0" presId="urn:diagrams.loki3.com/BracketList"/>
    <dgm:cxn modelId="{A73B2C0E-B256-4409-A718-D418E149EFDF}" type="presParOf" srcId="{9D01D7D3-F313-4C22-81B2-8FBC01E7B759}" destId="{A26E6441-3809-4226-859D-0428D462AF0D}" srcOrd="2" destOrd="0" presId="urn:diagrams.loki3.com/BracketList"/>
    <dgm:cxn modelId="{5A243787-66CF-4F14-BCC8-501D898BBAF1}" type="presParOf" srcId="{9D01D7D3-F313-4C22-81B2-8FBC01E7B759}" destId="{CACF2E08-D30F-4FF3-9E88-7729D36CF822}" srcOrd="3" destOrd="0" presId="urn:diagrams.loki3.com/BracketList"/>
    <dgm:cxn modelId="{7F8FD89D-B457-4EB9-849E-965BAA89F324}" type="presParOf" srcId="{8C46B369-1E86-4B58-9EFA-CB13151F74D8}" destId="{4787F07C-7B14-4185-9D5D-744990ADE6D6}" srcOrd="1" destOrd="0" presId="urn:diagrams.loki3.com/BracketList"/>
    <dgm:cxn modelId="{A1F2F625-81B7-44D2-9AE0-897173B4E9BB}" type="presParOf" srcId="{8C46B369-1E86-4B58-9EFA-CB13151F74D8}" destId="{E9A9FF55-E9BB-4F2F-B122-127C0DF3A569}" srcOrd="2" destOrd="0" presId="urn:diagrams.loki3.com/BracketList"/>
    <dgm:cxn modelId="{843EB594-8204-4C71-8CF8-C4E51C767436}" type="presParOf" srcId="{E9A9FF55-E9BB-4F2F-B122-127C0DF3A569}" destId="{8B96EDCA-2372-4C03-AE52-2AF9465CE9ED}" srcOrd="0" destOrd="0" presId="urn:diagrams.loki3.com/BracketList"/>
    <dgm:cxn modelId="{68DCD110-6B4B-434E-9B05-5799A2E43B0C}" type="presParOf" srcId="{E9A9FF55-E9BB-4F2F-B122-127C0DF3A569}" destId="{EEF007E3-2842-4A9C-915D-83FB215B38ED}" srcOrd="1" destOrd="0" presId="urn:diagrams.loki3.com/BracketList"/>
    <dgm:cxn modelId="{2825014A-8D6D-4A3E-8429-741BC86B522E}" type="presParOf" srcId="{E9A9FF55-E9BB-4F2F-B122-127C0DF3A569}" destId="{CB77B0B2-296D-46AE-B7AC-54332E2B8633}" srcOrd="2" destOrd="0" presId="urn:diagrams.loki3.com/BracketList"/>
    <dgm:cxn modelId="{BC0C16F1-7394-4155-B3FF-90CE1E64A38F}" type="presParOf" srcId="{E9A9FF55-E9BB-4F2F-B122-127C0DF3A569}" destId="{E7912155-0A64-425B-A818-85C72D031F5D}" srcOrd="3" destOrd="0" presId="urn:diagrams.loki3.com/BracketList"/>
    <dgm:cxn modelId="{20C61245-B321-43C2-97C5-153884B4F5E8}" type="presParOf" srcId="{8C46B369-1E86-4B58-9EFA-CB13151F74D8}" destId="{44D1E3ED-4B64-4A59-96E6-B426FAFBDC82}" srcOrd="3" destOrd="0" presId="urn:diagrams.loki3.com/BracketList"/>
    <dgm:cxn modelId="{F0A765D3-5F16-486F-8424-6844F20DFF40}" type="presParOf" srcId="{8C46B369-1E86-4B58-9EFA-CB13151F74D8}" destId="{AF70F515-6B01-4D20-AA2E-7480B0CEF297}" srcOrd="4" destOrd="0" presId="urn:diagrams.loki3.com/BracketList"/>
    <dgm:cxn modelId="{97C9738A-7F12-4B0A-949A-E19F4E5BCE81}" type="presParOf" srcId="{AF70F515-6B01-4D20-AA2E-7480B0CEF297}" destId="{CC3273C0-3542-4392-AB9D-829F221957AE}" srcOrd="0" destOrd="0" presId="urn:diagrams.loki3.com/BracketList"/>
    <dgm:cxn modelId="{B2D3DA03-02D6-4734-9518-1BBCABD16128}" type="presParOf" srcId="{AF70F515-6B01-4D20-AA2E-7480B0CEF297}" destId="{743E1FB5-AD78-403C-8765-13BA3FCF9EAD}" srcOrd="1" destOrd="0" presId="urn:diagrams.loki3.com/BracketList"/>
    <dgm:cxn modelId="{AAE17221-69B7-4EBC-AC94-6E0C00BD583A}" type="presParOf" srcId="{AF70F515-6B01-4D20-AA2E-7480B0CEF297}" destId="{F2F2AF31-B093-47A9-8DBB-9C1054BC573E}" srcOrd="2" destOrd="0" presId="urn:diagrams.loki3.com/BracketList"/>
    <dgm:cxn modelId="{785A982A-B8E8-4F7A-8BC0-3248030C1448}" type="presParOf" srcId="{AF70F515-6B01-4D20-AA2E-7480B0CEF297}" destId="{6C6E49FD-BBFA-4DBA-947B-A20602ABF379}" srcOrd="3" destOrd="0" presId="urn:diagrams.loki3.com/BracketList"/>
    <dgm:cxn modelId="{ED1A74D7-1B5A-4A35-857E-B383735AAE2D}" type="presParOf" srcId="{8C46B369-1E86-4B58-9EFA-CB13151F74D8}" destId="{747FFDC7-F617-455C-8678-CA457CC9FF89}" srcOrd="5" destOrd="0" presId="urn:diagrams.loki3.com/BracketList"/>
    <dgm:cxn modelId="{386FB51E-865B-4388-A292-52EECC8AF045}" type="presParOf" srcId="{8C46B369-1E86-4B58-9EFA-CB13151F74D8}" destId="{EE077A49-D047-4E7F-B4E7-7F8A9ABC6168}" srcOrd="6" destOrd="0" presId="urn:diagrams.loki3.com/BracketList"/>
    <dgm:cxn modelId="{2AA5BFDB-51E3-48DC-B6D9-8254CDCE5941}" type="presParOf" srcId="{EE077A49-D047-4E7F-B4E7-7F8A9ABC6168}" destId="{D3318B42-25D3-42D2-B0A3-C63B99D3F820}" srcOrd="0" destOrd="0" presId="urn:diagrams.loki3.com/BracketList"/>
    <dgm:cxn modelId="{3EEB3776-C2A9-4201-885A-9D734AB66846}" type="presParOf" srcId="{EE077A49-D047-4E7F-B4E7-7F8A9ABC6168}" destId="{30820E28-490B-4E46-BF85-EA237E3BFFA3}" srcOrd="1" destOrd="0" presId="urn:diagrams.loki3.com/BracketList"/>
    <dgm:cxn modelId="{9A1AB9CB-0455-44F9-9B1B-5FFD3C05EAC1}" type="presParOf" srcId="{EE077A49-D047-4E7F-B4E7-7F8A9ABC6168}" destId="{161A7BE5-DF02-4983-8705-2B46B69A190D}" srcOrd="2" destOrd="0" presId="urn:diagrams.loki3.com/BracketList"/>
    <dgm:cxn modelId="{2A4965C9-A25A-41CE-91CD-B84FF5FA60B6}" type="presParOf" srcId="{EE077A49-D047-4E7F-B4E7-7F8A9ABC6168}" destId="{C28A0B70-7581-4746-B002-BEFCC19FB009}" srcOrd="3" destOrd="0" presId="urn:diagrams.loki3.com/BracketList"/>
    <dgm:cxn modelId="{2EAFCFDC-331A-4C52-B504-1BDC217E665D}" type="presParOf" srcId="{8C46B369-1E86-4B58-9EFA-CB13151F74D8}" destId="{E9479E9D-261D-46BA-94A4-7BAA27BD82FB}" srcOrd="7" destOrd="0" presId="urn:diagrams.loki3.com/BracketList"/>
    <dgm:cxn modelId="{B7E6C3FC-6C01-43FA-8DD4-6A961BEB2F1E}" type="presParOf" srcId="{8C46B369-1E86-4B58-9EFA-CB13151F74D8}" destId="{04AD1317-15A5-471C-A51A-CE3C312DD121}" srcOrd="8" destOrd="0" presId="urn:diagrams.loki3.com/BracketList"/>
    <dgm:cxn modelId="{39071033-829D-45B8-8F65-6DAB43895935}" type="presParOf" srcId="{04AD1317-15A5-471C-A51A-CE3C312DD121}" destId="{54184708-5B06-4C34-9341-E550C095C5D1}" srcOrd="0" destOrd="0" presId="urn:diagrams.loki3.com/BracketList"/>
    <dgm:cxn modelId="{CA8FB9B4-A9DD-46CC-A290-51C78816737D}" type="presParOf" srcId="{04AD1317-15A5-471C-A51A-CE3C312DD121}" destId="{FC185DCA-5FEC-4761-9BC0-38E0712668F4}" srcOrd="1" destOrd="0" presId="urn:diagrams.loki3.com/BracketList"/>
    <dgm:cxn modelId="{379577E9-16FE-421A-A195-D18E3F186F4C}" type="presParOf" srcId="{04AD1317-15A5-471C-A51A-CE3C312DD121}" destId="{A6CCF056-2B39-425E-BD0E-49B03F655058}" srcOrd="2" destOrd="0" presId="urn:diagrams.loki3.com/BracketList"/>
    <dgm:cxn modelId="{A7839766-4B2F-401C-BA41-68204F025E97}" type="presParOf" srcId="{04AD1317-15A5-471C-A51A-CE3C312DD121}" destId="{8F661503-D997-47E5-9156-04B96317FB34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0D7A1C-7191-4B76-9497-3880BE72A78C}" type="doc">
      <dgm:prSet loTypeId="urn:microsoft.com/office/officeart/2005/8/layout/hChevron3" loCatId="process" qsTypeId="urn:microsoft.com/office/officeart/2005/8/quickstyle/simple1" qsCatId="simple" csTypeId="urn:microsoft.com/office/officeart/2005/8/colors/accent2_3" csCatId="accent2" phldr="1"/>
      <dgm:spPr/>
    </dgm:pt>
    <dgm:pt modelId="{9B05D37E-5FD4-44FE-A3CE-971FABB7FA78}">
      <dgm:prSet phldrT="[Text]"/>
      <dgm:spPr/>
      <dgm:t>
        <a:bodyPr/>
        <a:lstStyle/>
        <a:p>
          <a:r>
            <a:rPr lang="en-US" dirty="0" err="1"/>
            <a:t>Prekvalifisering</a:t>
          </a:r>
          <a:r>
            <a:rPr lang="en-US" dirty="0"/>
            <a:t> 1.mai </a:t>
          </a:r>
        </a:p>
      </dgm:t>
    </dgm:pt>
    <dgm:pt modelId="{1276DE0E-1799-4293-AE68-7CBDF8387627}" type="parTrans" cxnId="{88AF0231-A46F-47D1-B187-8C1569A19716}">
      <dgm:prSet/>
      <dgm:spPr/>
      <dgm:t>
        <a:bodyPr/>
        <a:lstStyle/>
        <a:p>
          <a:endParaRPr lang="en-US"/>
        </a:p>
      </dgm:t>
    </dgm:pt>
    <dgm:pt modelId="{D9E18401-6869-40E4-AA83-2C1FBD8CEE81}" type="sibTrans" cxnId="{88AF0231-A46F-47D1-B187-8C1569A19716}">
      <dgm:prSet/>
      <dgm:spPr/>
      <dgm:t>
        <a:bodyPr/>
        <a:lstStyle/>
        <a:p>
          <a:endParaRPr lang="en-US"/>
        </a:p>
      </dgm:t>
    </dgm:pt>
    <dgm:pt modelId="{17B3F4C7-6F91-48AD-8096-08EA28AD538D}">
      <dgm:prSet phldrT="[Text]"/>
      <dgm:spPr/>
      <dgm:t>
        <a:bodyPr/>
        <a:lstStyle/>
        <a:p>
          <a:r>
            <a:rPr lang="en-US" dirty="0" err="1"/>
            <a:t>Søknadsfase</a:t>
          </a:r>
          <a:r>
            <a:rPr lang="en-US" dirty="0"/>
            <a:t> 1 juli-30.nov.</a:t>
          </a:r>
        </a:p>
      </dgm:t>
    </dgm:pt>
    <dgm:pt modelId="{4D9C3A67-01DB-4202-907A-CBC0BA628402}" type="parTrans" cxnId="{C1BB0649-07C0-40C8-9D4E-328AF5764C20}">
      <dgm:prSet/>
      <dgm:spPr/>
      <dgm:t>
        <a:bodyPr/>
        <a:lstStyle/>
        <a:p>
          <a:endParaRPr lang="en-US"/>
        </a:p>
      </dgm:t>
    </dgm:pt>
    <dgm:pt modelId="{01724C4F-B3F8-4FCC-8741-36D1443BE7D4}" type="sibTrans" cxnId="{C1BB0649-07C0-40C8-9D4E-328AF5764C20}">
      <dgm:prSet/>
      <dgm:spPr/>
      <dgm:t>
        <a:bodyPr/>
        <a:lstStyle/>
        <a:p>
          <a:endParaRPr lang="en-US"/>
        </a:p>
      </dgm:t>
    </dgm:pt>
    <dgm:pt modelId="{2A1C43FA-4BC8-42C4-9242-33A93606474C}">
      <dgm:prSet phldrT="[Text]"/>
      <dgm:spPr/>
      <dgm:t>
        <a:bodyPr/>
        <a:lstStyle/>
        <a:p>
          <a:r>
            <a:rPr lang="en-US" dirty="0" err="1"/>
            <a:t>Evaluering</a:t>
          </a:r>
          <a:r>
            <a:rPr lang="en-US" dirty="0"/>
            <a:t> </a:t>
          </a:r>
          <a:r>
            <a:rPr lang="en-US" dirty="0" err="1"/>
            <a:t>og</a:t>
          </a:r>
          <a:r>
            <a:rPr lang="en-US" dirty="0"/>
            <a:t> </a:t>
          </a:r>
          <a:r>
            <a:rPr lang="en-US" dirty="0" err="1"/>
            <a:t>tildeling</a:t>
          </a:r>
          <a:endParaRPr lang="en-US" dirty="0"/>
        </a:p>
      </dgm:t>
    </dgm:pt>
    <dgm:pt modelId="{3BBFA82A-EA39-4B41-96EB-48948730C0BD}" type="parTrans" cxnId="{709FF7C4-A314-4437-A81D-BB7226999730}">
      <dgm:prSet/>
      <dgm:spPr/>
      <dgm:t>
        <a:bodyPr/>
        <a:lstStyle/>
        <a:p>
          <a:endParaRPr lang="en-US"/>
        </a:p>
      </dgm:t>
    </dgm:pt>
    <dgm:pt modelId="{92B4B07B-90C8-4E5A-B495-CB423B2EFCAA}" type="sibTrans" cxnId="{709FF7C4-A314-4437-A81D-BB7226999730}">
      <dgm:prSet/>
      <dgm:spPr/>
      <dgm:t>
        <a:bodyPr/>
        <a:lstStyle/>
        <a:p>
          <a:endParaRPr lang="en-US"/>
        </a:p>
      </dgm:t>
    </dgm:pt>
    <dgm:pt modelId="{878C0E65-2215-4482-8E98-D7A539B81384}">
      <dgm:prSet phldrT="[Text]"/>
      <dgm:spPr/>
      <dgm:t>
        <a:bodyPr/>
        <a:lstStyle/>
        <a:p>
          <a:r>
            <a:rPr lang="en-US" dirty="0" err="1"/>
            <a:t>Oppfølging</a:t>
          </a:r>
          <a:r>
            <a:rPr lang="en-US" dirty="0"/>
            <a:t> </a:t>
          </a:r>
          <a:r>
            <a:rPr lang="en-US" dirty="0" err="1"/>
            <a:t>maks</a:t>
          </a:r>
          <a:r>
            <a:rPr lang="en-US" dirty="0"/>
            <a:t> 5 </a:t>
          </a:r>
          <a:r>
            <a:rPr lang="en-US" dirty="0" err="1"/>
            <a:t>år</a:t>
          </a:r>
          <a:endParaRPr lang="en-US" dirty="0"/>
        </a:p>
      </dgm:t>
    </dgm:pt>
    <dgm:pt modelId="{2237F310-76E0-4A54-A80A-512D6F39A64D}" type="parTrans" cxnId="{D34A8C07-33C2-4D31-AB6F-EAF0989F9703}">
      <dgm:prSet/>
      <dgm:spPr/>
      <dgm:t>
        <a:bodyPr/>
        <a:lstStyle/>
        <a:p>
          <a:endParaRPr lang="en-US"/>
        </a:p>
      </dgm:t>
    </dgm:pt>
    <dgm:pt modelId="{6EC58218-B6B2-4A5B-9174-5968CE112A2A}" type="sibTrans" cxnId="{D34A8C07-33C2-4D31-AB6F-EAF0989F9703}">
      <dgm:prSet/>
      <dgm:spPr/>
      <dgm:t>
        <a:bodyPr/>
        <a:lstStyle/>
        <a:p>
          <a:endParaRPr lang="en-US"/>
        </a:p>
      </dgm:t>
    </dgm:pt>
    <dgm:pt modelId="{E2393BC0-B5F0-45C9-8D9E-FAE53030DF67}">
      <dgm:prSet phldrT="[Text]"/>
      <dgm:spPr/>
      <dgm:t>
        <a:bodyPr/>
        <a:lstStyle/>
        <a:p>
          <a:r>
            <a:rPr lang="en-US" dirty="0" err="1"/>
            <a:t>Dialogfase</a:t>
          </a:r>
          <a:r>
            <a:rPr lang="en-US" dirty="0"/>
            <a:t> 15.mai-30.juni</a:t>
          </a:r>
        </a:p>
      </dgm:t>
    </dgm:pt>
    <dgm:pt modelId="{C7FA49B9-525F-40A2-B93E-9AC8CB8C98F5}" type="parTrans" cxnId="{0E3CB757-0D70-416E-8446-5E31F96A575C}">
      <dgm:prSet/>
      <dgm:spPr/>
      <dgm:t>
        <a:bodyPr/>
        <a:lstStyle/>
        <a:p>
          <a:endParaRPr lang="en-US"/>
        </a:p>
      </dgm:t>
    </dgm:pt>
    <dgm:pt modelId="{2F1B7CDC-BD44-4F61-BFD6-A46C92B5DB83}" type="sibTrans" cxnId="{0E3CB757-0D70-416E-8446-5E31F96A575C}">
      <dgm:prSet/>
      <dgm:spPr/>
      <dgm:t>
        <a:bodyPr/>
        <a:lstStyle/>
        <a:p>
          <a:endParaRPr lang="en-US"/>
        </a:p>
      </dgm:t>
    </dgm:pt>
    <dgm:pt modelId="{A646EF31-3372-4792-AD93-30285A300774}" type="pres">
      <dgm:prSet presAssocID="{2B0D7A1C-7191-4B76-9497-3880BE72A78C}" presName="Name0" presStyleCnt="0">
        <dgm:presLayoutVars>
          <dgm:dir/>
          <dgm:resizeHandles val="exact"/>
        </dgm:presLayoutVars>
      </dgm:prSet>
      <dgm:spPr/>
    </dgm:pt>
    <dgm:pt modelId="{818E837E-6BA3-45FF-A1CE-8E5069F8D184}" type="pres">
      <dgm:prSet presAssocID="{9B05D37E-5FD4-44FE-A3CE-971FABB7FA78}" presName="parTxOnly" presStyleLbl="node1" presStyleIdx="0" presStyleCnt="5">
        <dgm:presLayoutVars>
          <dgm:bulletEnabled val="1"/>
        </dgm:presLayoutVars>
      </dgm:prSet>
      <dgm:spPr/>
    </dgm:pt>
    <dgm:pt modelId="{41D0C35E-2B83-4ED4-8594-9B6C7482B011}" type="pres">
      <dgm:prSet presAssocID="{D9E18401-6869-40E4-AA83-2C1FBD8CEE81}" presName="parSpace" presStyleCnt="0"/>
      <dgm:spPr/>
    </dgm:pt>
    <dgm:pt modelId="{A74C1A6F-7132-4DB1-B135-48CDFBF423C2}" type="pres">
      <dgm:prSet presAssocID="{E2393BC0-B5F0-45C9-8D9E-FAE53030DF67}" presName="parTxOnly" presStyleLbl="node1" presStyleIdx="1" presStyleCnt="5">
        <dgm:presLayoutVars>
          <dgm:bulletEnabled val="1"/>
        </dgm:presLayoutVars>
      </dgm:prSet>
      <dgm:spPr/>
    </dgm:pt>
    <dgm:pt modelId="{5CB608D9-1B73-43CD-A938-9CF25FFAD97C}" type="pres">
      <dgm:prSet presAssocID="{2F1B7CDC-BD44-4F61-BFD6-A46C92B5DB83}" presName="parSpace" presStyleCnt="0"/>
      <dgm:spPr/>
    </dgm:pt>
    <dgm:pt modelId="{61556B64-4871-441F-8EFC-631B68D81FE9}" type="pres">
      <dgm:prSet presAssocID="{17B3F4C7-6F91-48AD-8096-08EA28AD538D}" presName="parTxOnly" presStyleLbl="node1" presStyleIdx="2" presStyleCnt="5">
        <dgm:presLayoutVars>
          <dgm:bulletEnabled val="1"/>
        </dgm:presLayoutVars>
      </dgm:prSet>
      <dgm:spPr/>
    </dgm:pt>
    <dgm:pt modelId="{492D1E5D-3FD5-46F5-962D-C92FCB552883}" type="pres">
      <dgm:prSet presAssocID="{01724C4F-B3F8-4FCC-8741-36D1443BE7D4}" presName="parSpace" presStyleCnt="0"/>
      <dgm:spPr/>
    </dgm:pt>
    <dgm:pt modelId="{EC1B0568-CDB6-4F4F-89C1-EFD6DA0C0E29}" type="pres">
      <dgm:prSet presAssocID="{2A1C43FA-4BC8-42C4-9242-33A93606474C}" presName="parTxOnly" presStyleLbl="node1" presStyleIdx="3" presStyleCnt="5">
        <dgm:presLayoutVars>
          <dgm:bulletEnabled val="1"/>
        </dgm:presLayoutVars>
      </dgm:prSet>
      <dgm:spPr/>
    </dgm:pt>
    <dgm:pt modelId="{0A66CCE2-57A7-414A-9065-E37CE8B2028C}" type="pres">
      <dgm:prSet presAssocID="{92B4B07B-90C8-4E5A-B495-CB423B2EFCAA}" presName="parSpace" presStyleCnt="0"/>
      <dgm:spPr/>
    </dgm:pt>
    <dgm:pt modelId="{521AC9ED-3476-43AB-B105-2777D97DE184}" type="pres">
      <dgm:prSet presAssocID="{878C0E65-2215-4482-8E98-D7A539B81384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D34A8C07-33C2-4D31-AB6F-EAF0989F9703}" srcId="{2B0D7A1C-7191-4B76-9497-3880BE72A78C}" destId="{878C0E65-2215-4482-8E98-D7A539B81384}" srcOrd="4" destOrd="0" parTransId="{2237F310-76E0-4A54-A80A-512D6F39A64D}" sibTransId="{6EC58218-B6B2-4A5B-9174-5968CE112A2A}"/>
    <dgm:cxn modelId="{7F288A25-75AF-4CAC-9BE8-2B1F7DE3FB84}" type="presOf" srcId="{9B05D37E-5FD4-44FE-A3CE-971FABB7FA78}" destId="{818E837E-6BA3-45FF-A1CE-8E5069F8D184}" srcOrd="0" destOrd="0" presId="urn:microsoft.com/office/officeart/2005/8/layout/hChevron3"/>
    <dgm:cxn modelId="{88AF0231-A46F-47D1-B187-8C1569A19716}" srcId="{2B0D7A1C-7191-4B76-9497-3880BE72A78C}" destId="{9B05D37E-5FD4-44FE-A3CE-971FABB7FA78}" srcOrd="0" destOrd="0" parTransId="{1276DE0E-1799-4293-AE68-7CBDF8387627}" sibTransId="{D9E18401-6869-40E4-AA83-2C1FBD8CEE81}"/>
    <dgm:cxn modelId="{C1BB0649-07C0-40C8-9D4E-328AF5764C20}" srcId="{2B0D7A1C-7191-4B76-9497-3880BE72A78C}" destId="{17B3F4C7-6F91-48AD-8096-08EA28AD538D}" srcOrd="2" destOrd="0" parTransId="{4D9C3A67-01DB-4202-907A-CBC0BA628402}" sibTransId="{01724C4F-B3F8-4FCC-8741-36D1443BE7D4}"/>
    <dgm:cxn modelId="{0E3CB757-0D70-416E-8446-5E31F96A575C}" srcId="{2B0D7A1C-7191-4B76-9497-3880BE72A78C}" destId="{E2393BC0-B5F0-45C9-8D9E-FAE53030DF67}" srcOrd="1" destOrd="0" parTransId="{C7FA49B9-525F-40A2-B93E-9AC8CB8C98F5}" sibTransId="{2F1B7CDC-BD44-4F61-BFD6-A46C92B5DB83}"/>
    <dgm:cxn modelId="{B910B7B0-1E30-4372-B5EA-CDC5A472312D}" type="presOf" srcId="{2B0D7A1C-7191-4B76-9497-3880BE72A78C}" destId="{A646EF31-3372-4792-AD93-30285A300774}" srcOrd="0" destOrd="0" presId="urn:microsoft.com/office/officeart/2005/8/layout/hChevron3"/>
    <dgm:cxn modelId="{BAE1FCB7-1449-40E7-9B44-409A40A81F2A}" type="presOf" srcId="{E2393BC0-B5F0-45C9-8D9E-FAE53030DF67}" destId="{A74C1A6F-7132-4DB1-B135-48CDFBF423C2}" srcOrd="0" destOrd="0" presId="urn:microsoft.com/office/officeart/2005/8/layout/hChevron3"/>
    <dgm:cxn modelId="{057D40BC-14B5-44E8-9EBB-82E6872DE20D}" type="presOf" srcId="{17B3F4C7-6F91-48AD-8096-08EA28AD538D}" destId="{61556B64-4871-441F-8EFC-631B68D81FE9}" srcOrd="0" destOrd="0" presId="urn:microsoft.com/office/officeart/2005/8/layout/hChevron3"/>
    <dgm:cxn modelId="{ED1759BD-DBB5-451F-AD6C-EB7FBFEB4A27}" type="presOf" srcId="{2A1C43FA-4BC8-42C4-9242-33A93606474C}" destId="{EC1B0568-CDB6-4F4F-89C1-EFD6DA0C0E29}" srcOrd="0" destOrd="0" presId="urn:microsoft.com/office/officeart/2005/8/layout/hChevron3"/>
    <dgm:cxn modelId="{709FF7C4-A314-4437-A81D-BB7226999730}" srcId="{2B0D7A1C-7191-4B76-9497-3880BE72A78C}" destId="{2A1C43FA-4BC8-42C4-9242-33A93606474C}" srcOrd="3" destOrd="0" parTransId="{3BBFA82A-EA39-4B41-96EB-48948730C0BD}" sibTransId="{92B4B07B-90C8-4E5A-B495-CB423B2EFCAA}"/>
    <dgm:cxn modelId="{4E1055D9-A85F-4999-9143-7EB01FFDFD97}" type="presOf" srcId="{878C0E65-2215-4482-8E98-D7A539B81384}" destId="{521AC9ED-3476-43AB-B105-2777D97DE184}" srcOrd="0" destOrd="0" presId="urn:microsoft.com/office/officeart/2005/8/layout/hChevron3"/>
    <dgm:cxn modelId="{B33880C7-EFD3-4F43-B40E-3B89186EA5B6}" type="presParOf" srcId="{A646EF31-3372-4792-AD93-30285A300774}" destId="{818E837E-6BA3-45FF-A1CE-8E5069F8D184}" srcOrd="0" destOrd="0" presId="urn:microsoft.com/office/officeart/2005/8/layout/hChevron3"/>
    <dgm:cxn modelId="{1FE7655C-38B8-4BA8-814F-835DEB2F964C}" type="presParOf" srcId="{A646EF31-3372-4792-AD93-30285A300774}" destId="{41D0C35E-2B83-4ED4-8594-9B6C7482B011}" srcOrd="1" destOrd="0" presId="urn:microsoft.com/office/officeart/2005/8/layout/hChevron3"/>
    <dgm:cxn modelId="{A746F011-2B0F-433A-A62E-201DA72DFD64}" type="presParOf" srcId="{A646EF31-3372-4792-AD93-30285A300774}" destId="{A74C1A6F-7132-4DB1-B135-48CDFBF423C2}" srcOrd="2" destOrd="0" presId="urn:microsoft.com/office/officeart/2005/8/layout/hChevron3"/>
    <dgm:cxn modelId="{8CBB333F-34FC-4394-8612-F36AB2FF22CB}" type="presParOf" srcId="{A646EF31-3372-4792-AD93-30285A300774}" destId="{5CB608D9-1B73-43CD-A938-9CF25FFAD97C}" srcOrd="3" destOrd="0" presId="urn:microsoft.com/office/officeart/2005/8/layout/hChevron3"/>
    <dgm:cxn modelId="{7932B702-F6D8-4C86-BA0F-477BB8D00E4A}" type="presParOf" srcId="{A646EF31-3372-4792-AD93-30285A300774}" destId="{61556B64-4871-441F-8EFC-631B68D81FE9}" srcOrd="4" destOrd="0" presId="urn:microsoft.com/office/officeart/2005/8/layout/hChevron3"/>
    <dgm:cxn modelId="{3A341994-F824-490E-B460-C51B23E05719}" type="presParOf" srcId="{A646EF31-3372-4792-AD93-30285A300774}" destId="{492D1E5D-3FD5-46F5-962D-C92FCB552883}" srcOrd="5" destOrd="0" presId="urn:microsoft.com/office/officeart/2005/8/layout/hChevron3"/>
    <dgm:cxn modelId="{D905CAF6-CBBF-4967-89FB-22CB8A425B07}" type="presParOf" srcId="{A646EF31-3372-4792-AD93-30285A300774}" destId="{EC1B0568-CDB6-4F4F-89C1-EFD6DA0C0E29}" srcOrd="6" destOrd="0" presId="urn:microsoft.com/office/officeart/2005/8/layout/hChevron3"/>
    <dgm:cxn modelId="{BCD6E872-3833-4AE4-AB0F-79E1AE0EAE2B}" type="presParOf" srcId="{A646EF31-3372-4792-AD93-30285A300774}" destId="{0A66CCE2-57A7-414A-9065-E37CE8B2028C}" srcOrd="7" destOrd="0" presId="urn:microsoft.com/office/officeart/2005/8/layout/hChevron3"/>
    <dgm:cxn modelId="{2DFA3A9A-536F-40FA-B7D3-C080E633F5CB}" type="presParOf" srcId="{A646EF31-3372-4792-AD93-30285A300774}" destId="{521AC9ED-3476-43AB-B105-2777D97DE184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5A5B68-79EA-42D3-9527-A6F73FA6C785}">
      <dsp:nvSpPr>
        <dsp:cNvPr id="0" name=""/>
        <dsp:cNvSpPr/>
      </dsp:nvSpPr>
      <dsp:spPr>
        <a:xfrm>
          <a:off x="1552804" y="0"/>
          <a:ext cx="2087209" cy="208752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0E8E85-EE73-45BC-A4F1-1214EE8AE567}">
      <dsp:nvSpPr>
        <dsp:cNvPr id="0" name=""/>
        <dsp:cNvSpPr/>
      </dsp:nvSpPr>
      <dsp:spPr>
        <a:xfrm>
          <a:off x="2014146" y="753660"/>
          <a:ext cx="1159822" cy="579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300" kern="1200" dirty="0"/>
            <a:t>Klima	</a:t>
          </a:r>
        </a:p>
      </dsp:txBody>
      <dsp:txXfrm>
        <a:off x="2014146" y="753660"/>
        <a:ext cx="1159822" cy="579772"/>
      </dsp:txXfrm>
    </dsp:sp>
    <dsp:sp modelId="{A52B9B01-0349-4745-9036-CA2BB78F696E}">
      <dsp:nvSpPr>
        <dsp:cNvPr id="0" name=""/>
        <dsp:cNvSpPr/>
      </dsp:nvSpPr>
      <dsp:spPr>
        <a:xfrm>
          <a:off x="973089" y="1199439"/>
          <a:ext cx="2087209" cy="208752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218DD9-25B8-4EE5-A7C5-7A287AE2348D}">
      <dsp:nvSpPr>
        <dsp:cNvPr id="0" name=""/>
        <dsp:cNvSpPr/>
      </dsp:nvSpPr>
      <dsp:spPr>
        <a:xfrm>
          <a:off x="1436783" y="1960037"/>
          <a:ext cx="1159822" cy="579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300" kern="1200" dirty="0"/>
            <a:t>Teknologi</a:t>
          </a:r>
        </a:p>
      </dsp:txBody>
      <dsp:txXfrm>
        <a:off x="1436783" y="1960037"/>
        <a:ext cx="1159822" cy="579772"/>
      </dsp:txXfrm>
    </dsp:sp>
    <dsp:sp modelId="{ACC5D7B4-3CB0-476C-BC93-E9A21BB4A340}">
      <dsp:nvSpPr>
        <dsp:cNvPr id="0" name=""/>
        <dsp:cNvSpPr/>
      </dsp:nvSpPr>
      <dsp:spPr>
        <a:xfrm>
          <a:off x="1701359" y="2542411"/>
          <a:ext cx="1793236" cy="179395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F347AB-01FE-4A02-B7E1-A6C6094DC48B}">
      <dsp:nvSpPr>
        <dsp:cNvPr id="0" name=""/>
        <dsp:cNvSpPr/>
      </dsp:nvSpPr>
      <dsp:spPr>
        <a:xfrm>
          <a:off x="2016890" y="3168149"/>
          <a:ext cx="1159822" cy="579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300" kern="1200" dirty="0"/>
            <a:t>Energi</a:t>
          </a:r>
        </a:p>
      </dsp:txBody>
      <dsp:txXfrm>
        <a:off x="2016890" y="3168149"/>
        <a:ext cx="1159822" cy="5797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121D4B-8772-4867-BA2E-7D0997891909}">
      <dsp:nvSpPr>
        <dsp:cNvPr id="0" name=""/>
        <dsp:cNvSpPr/>
      </dsp:nvSpPr>
      <dsp:spPr>
        <a:xfrm>
          <a:off x="2329" y="245789"/>
          <a:ext cx="1191454" cy="25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33020" rIns="92456" bIns="33020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Inkludert</a:t>
          </a:r>
          <a:r>
            <a:rPr lang="en-US" sz="1300" kern="1200" dirty="0"/>
            <a:t> 2017</a:t>
          </a:r>
        </a:p>
      </dsp:txBody>
      <dsp:txXfrm>
        <a:off x="2329" y="245789"/>
        <a:ext cx="1191454" cy="257400"/>
      </dsp:txXfrm>
    </dsp:sp>
    <dsp:sp modelId="{66A578F0-FACF-42A9-9303-8F0E84010D40}">
      <dsp:nvSpPr>
        <dsp:cNvPr id="0" name=""/>
        <dsp:cNvSpPr/>
      </dsp:nvSpPr>
      <dsp:spPr>
        <a:xfrm>
          <a:off x="1193783" y="125133"/>
          <a:ext cx="238290" cy="49871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CF2E08-D30F-4FF3-9E88-7729D36CF822}">
      <dsp:nvSpPr>
        <dsp:cNvPr id="0" name=""/>
        <dsp:cNvSpPr/>
      </dsp:nvSpPr>
      <dsp:spPr>
        <a:xfrm>
          <a:off x="1529719" y="125133"/>
          <a:ext cx="3240755" cy="498712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Konseptutredning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Utredningsstøtte</a:t>
          </a:r>
          <a:endParaRPr lang="en-US" sz="1300" kern="1200" dirty="0"/>
        </a:p>
      </dsp:txBody>
      <dsp:txXfrm>
        <a:off x="1529719" y="125133"/>
        <a:ext cx="3240755" cy="498712"/>
      </dsp:txXfrm>
    </dsp:sp>
    <dsp:sp modelId="{8B96EDCA-2372-4C03-AE52-2AF9465CE9ED}">
      <dsp:nvSpPr>
        <dsp:cNvPr id="0" name=""/>
        <dsp:cNvSpPr/>
      </dsp:nvSpPr>
      <dsp:spPr>
        <a:xfrm>
          <a:off x="2329" y="791301"/>
          <a:ext cx="1191454" cy="25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33020" rIns="92456" bIns="33020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Ny</a:t>
          </a:r>
          <a:r>
            <a:rPr lang="en-US" sz="1300" kern="1200" dirty="0"/>
            <a:t> 2017</a:t>
          </a:r>
        </a:p>
      </dsp:txBody>
      <dsp:txXfrm>
        <a:off x="2329" y="791301"/>
        <a:ext cx="1191454" cy="257400"/>
      </dsp:txXfrm>
    </dsp:sp>
    <dsp:sp modelId="{EEF007E3-2842-4A9C-915D-83FB215B38ED}">
      <dsp:nvSpPr>
        <dsp:cNvPr id="0" name=""/>
        <dsp:cNvSpPr/>
      </dsp:nvSpPr>
      <dsp:spPr>
        <a:xfrm>
          <a:off x="1193783" y="670645"/>
          <a:ext cx="238290" cy="49871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12155-0A64-425B-A818-85C72D031F5D}">
      <dsp:nvSpPr>
        <dsp:cNvPr id="0" name=""/>
        <dsp:cNvSpPr/>
      </dsp:nvSpPr>
      <dsp:spPr>
        <a:xfrm>
          <a:off x="1527390" y="670645"/>
          <a:ext cx="3240755" cy="498712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Fullskala</a:t>
          </a:r>
          <a:r>
            <a:rPr lang="en-US" sz="1300" kern="1200" dirty="0"/>
            <a:t> </a:t>
          </a:r>
          <a:r>
            <a:rPr lang="en-US" sz="1300" kern="1200" dirty="0" err="1"/>
            <a:t>innovativ</a:t>
          </a:r>
          <a:r>
            <a:rPr lang="en-US" sz="1300" kern="1200" dirty="0"/>
            <a:t> </a:t>
          </a:r>
          <a:r>
            <a:rPr lang="en-US" sz="1300" kern="1200" dirty="0" err="1"/>
            <a:t>energi</a:t>
          </a:r>
          <a:r>
            <a:rPr lang="en-US" sz="1300" kern="1200" dirty="0"/>
            <a:t>- </a:t>
          </a:r>
          <a:r>
            <a:rPr lang="en-US" sz="1300" kern="1200" dirty="0" err="1"/>
            <a:t>og</a:t>
          </a:r>
          <a:r>
            <a:rPr lang="en-US" sz="1300" kern="1200" dirty="0"/>
            <a:t> </a:t>
          </a:r>
          <a:r>
            <a:rPr lang="en-US" sz="1300" kern="1200" dirty="0" err="1"/>
            <a:t>klimateknologi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Investeringsstøtte</a:t>
          </a:r>
          <a:endParaRPr lang="en-US" sz="1300" kern="1200" dirty="0"/>
        </a:p>
      </dsp:txBody>
      <dsp:txXfrm>
        <a:off x="1527390" y="670645"/>
        <a:ext cx="3240755" cy="498712"/>
      </dsp:txXfrm>
    </dsp:sp>
    <dsp:sp modelId="{CC3273C0-3542-4392-AB9D-829F221957AE}">
      <dsp:nvSpPr>
        <dsp:cNvPr id="0" name=""/>
        <dsp:cNvSpPr/>
      </dsp:nvSpPr>
      <dsp:spPr>
        <a:xfrm>
          <a:off x="2329" y="1425295"/>
          <a:ext cx="1191454" cy="25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33020" rIns="92456" bIns="33020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Ny</a:t>
          </a:r>
          <a:r>
            <a:rPr lang="en-US" sz="1300" kern="1200" dirty="0"/>
            <a:t> 2017</a:t>
          </a:r>
        </a:p>
      </dsp:txBody>
      <dsp:txXfrm>
        <a:off x="2329" y="1425295"/>
        <a:ext cx="1191454" cy="257400"/>
      </dsp:txXfrm>
    </dsp:sp>
    <dsp:sp modelId="{743E1FB5-AD78-403C-8765-13BA3FCF9EAD}">
      <dsp:nvSpPr>
        <dsp:cNvPr id="0" name=""/>
        <dsp:cNvSpPr/>
      </dsp:nvSpPr>
      <dsp:spPr>
        <a:xfrm>
          <a:off x="1193783" y="1216158"/>
          <a:ext cx="238290" cy="67567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6E49FD-BBFA-4DBA-947B-A20602ABF379}">
      <dsp:nvSpPr>
        <dsp:cNvPr id="0" name=""/>
        <dsp:cNvSpPr/>
      </dsp:nvSpPr>
      <dsp:spPr>
        <a:xfrm>
          <a:off x="1527390" y="1216158"/>
          <a:ext cx="3240755" cy="675675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Demonstrasjon</a:t>
          </a:r>
          <a:r>
            <a:rPr lang="en-US" sz="1300" kern="1200" dirty="0"/>
            <a:t> </a:t>
          </a:r>
          <a:r>
            <a:rPr lang="en-US" sz="1300" kern="1200" dirty="0" err="1"/>
            <a:t>av</a:t>
          </a:r>
          <a:r>
            <a:rPr lang="en-US" sz="1300" kern="1200" dirty="0"/>
            <a:t> </a:t>
          </a:r>
          <a:r>
            <a:rPr lang="en-US" sz="1300" kern="1200" dirty="0" err="1"/>
            <a:t>ny</a:t>
          </a:r>
          <a:r>
            <a:rPr lang="en-US" sz="1300" kern="1200" dirty="0"/>
            <a:t> </a:t>
          </a:r>
          <a:r>
            <a:rPr lang="en-US" sz="1300" kern="1200" dirty="0" err="1"/>
            <a:t>energi</a:t>
          </a:r>
          <a:r>
            <a:rPr lang="en-US" sz="1300" kern="1200" dirty="0"/>
            <a:t>- </a:t>
          </a:r>
          <a:r>
            <a:rPr lang="en-US" sz="1300" kern="1200" dirty="0" err="1"/>
            <a:t>og</a:t>
          </a:r>
          <a:r>
            <a:rPr lang="en-US" sz="1300" kern="1200" dirty="0"/>
            <a:t> </a:t>
          </a:r>
          <a:r>
            <a:rPr lang="en-US" sz="1300" kern="1200" dirty="0" err="1"/>
            <a:t>klimateknologi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Betingede</a:t>
          </a:r>
          <a:r>
            <a:rPr lang="en-US" sz="1300" kern="1200" dirty="0"/>
            <a:t> </a:t>
          </a:r>
          <a:r>
            <a:rPr lang="en-US" sz="1300" kern="1200" dirty="0" err="1"/>
            <a:t>lån</a:t>
          </a:r>
          <a:endParaRPr lang="en-US" sz="1300" kern="1200" dirty="0"/>
        </a:p>
      </dsp:txBody>
      <dsp:txXfrm>
        <a:off x="1527390" y="1216158"/>
        <a:ext cx="3240755" cy="675675"/>
      </dsp:txXfrm>
    </dsp:sp>
    <dsp:sp modelId="{D3318B42-25D3-42D2-B0A3-C63B99D3F820}">
      <dsp:nvSpPr>
        <dsp:cNvPr id="0" name=""/>
        <dsp:cNvSpPr/>
      </dsp:nvSpPr>
      <dsp:spPr>
        <a:xfrm>
          <a:off x="2329" y="2059289"/>
          <a:ext cx="1191454" cy="25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33020" rIns="92456" bIns="33020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Ny</a:t>
          </a:r>
          <a:r>
            <a:rPr lang="en-US" sz="1300" kern="1200" dirty="0"/>
            <a:t> 2018</a:t>
          </a:r>
        </a:p>
      </dsp:txBody>
      <dsp:txXfrm>
        <a:off x="2329" y="2059289"/>
        <a:ext cx="1191454" cy="257400"/>
      </dsp:txXfrm>
    </dsp:sp>
    <dsp:sp modelId="{30820E28-490B-4E46-BF85-EA237E3BFFA3}">
      <dsp:nvSpPr>
        <dsp:cNvPr id="0" name=""/>
        <dsp:cNvSpPr/>
      </dsp:nvSpPr>
      <dsp:spPr>
        <a:xfrm>
          <a:off x="1193783" y="1938633"/>
          <a:ext cx="238290" cy="49871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8A0B70-7581-4746-B002-BEFCC19FB009}">
      <dsp:nvSpPr>
        <dsp:cNvPr id="0" name=""/>
        <dsp:cNvSpPr/>
      </dsp:nvSpPr>
      <dsp:spPr>
        <a:xfrm>
          <a:off x="1529719" y="1938633"/>
          <a:ext cx="3240755" cy="498712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Pilotering</a:t>
          </a:r>
          <a:r>
            <a:rPr lang="en-US" sz="1300" kern="1200" dirty="0"/>
            <a:t> </a:t>
          </a:r>
          <a:r>
            <a:rPr lang="en-US" sz="1300" kern="1200" dirty="0" err="1"/>
            <a:t>av</a:t>
          </a:r>
          <a:r>
            <a:rPr lang="en-US" sz="1300" kern="1200" dirty="0"/>
            <a:t> </a:t>
          </a:r>
          <a:r>
            <a:rPr lang="en-US" sz="1300" kern="1200" dirty="0" err="1"/>
            <a:t>ny</a:t>
          </a:r>
          <a:r>
            <a:rPr lang="en-US" sz="1300" kern="1200" dirty="0"/>
            <a:t> </a:t>
          </a:r>
          <a:r>
            <a:rPr lang="en-US" sz="1300" kern="1200" dirty="0" err="1"/>
            <a:t>energi</a:t>
          </a:r>
          <a:r>
            <a:rPr lang="en-US" sz="1300" kern="1200" dirty="0"/>
            <a:t>- </a:t>
          </a:r>
          <a:r>
            <a:rPr lang="en-US" sz="1300" kern="1200" dirty="0" err="1"/>
            <a:t>og</a:t>
          </a:r>
          <a:r>
            <a:rPr lang="en-US" sz="1300" kern="1200" dirty="0"/>
            <a:t> </a:t>
          </a:r>
          <a:r>
            <a:rPr lang="en-US" sz="1300" kern="1200" dirty="0" err="1"/>
            <a:t>klimateknologi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FoU-støtte</a:t>
          </a:r>
          <a:endParaRPr lang="en-US" sz="1300" kern="1200" dirty="0"/>
        </a:p>
      </dsp:txBody>
      <dsp:txXfrm>
        <a:off x="1529719" y="1938633"/>
        <a:ext cx="3240755" cy="498712"/>
      </dsp:txXfrm>
    </dsp:sp>
    <dsp:sp modelId="{54184708-5B06-4C34-9341-E550C095C5D1}">
      <dsp:nvSpPr>
        <dsp:cNvPr id="0" name=""/>
        <dsp:cNvSpPr/>
      </dsp:nvSpPr>
      <dsp:spPr>
        <a:xfrm>
          <a:off x="2329" y="2496211"/>
          <a:ext cx="1191454" cy="25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33020" rIns="92456" bIns="33020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Bestående</a:t>
          </a:r>
          <a:endParaRPr lang="en-US" sz="1300" kern="1200" dirty="0"/>
        </a:p>
      </dsp:txBody>
      <dsp:txXfrm>
        <a:off x="2329" y="2496211"/>
        <a:ext cx="1191454" cy="257400"/>
      </dsp:txXfrm>
    </dsp:sp>
    <dsp:sp modelId="{FC185DCA-5FEC-4761-9BC0-38E0712668F4}">
      <dsp:nvSpPr>
        <dsp:cNvPr id="0" name=""/>
        <dsp:cNvSpPr/>
      </dsp:nvSpPr>
      <dsp:spPr>
        <a:xfrm>
          <a:off x="1193783" y="2484145"/>
          <a:ext cx="238290" cy="281531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661503-D997-47E5-9156-04B96317FB34}">
      <dsp:nvSpPr>
        <dsp:cNvPr id="0" name=""/>
        <dsp:cNvSpPr/>
      </dsp:nvSpPr>
      <dsp:spPr>
        <a:xfrm>
          <a:off x="1527390" y="2484145"/>
          <a:ext cx="3240755" cy="281531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Fjernvarme</a:t>
          </a:r>
          <a:endParaRPr lang="en-US" sz="1300" kern="1200" dirty="0"/>
        </a:p>
      </dsp:txBody>
      <dsp:txXfrm>
        <a:off x="1527390" y="2484145"/>
        <a:ext cx="3240755" cy="2815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E837E-6BA3-45FF-A1CE-8E5069F8D184}">
      <dsp:nvSpPr>
        <dsp:cNvPr id="0" name=""/>
        <dsp:cNvSpPr/>
      </dsp:nvSpPr>
      <dsp:spPr>
        <a:xfrm>
          <a:off x="1148" y="2275174"/>
          <a:ext cx="2240014" cy="896005"/>
        </a:xfrm>
        <a:prstGeom prst="homePlat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Prekvalifisering</a:t>
          </a:r>
          <a:r>
            <a:rPr lang="en-US" sz="1800" kern="1200" dirty="0"/>
            <a:t> 1.mai </a:t>
          </a:r>
        </a:p>
      </dsp:txBody>
      <dsp:txXfrm>
        <a:off x="1148" y="2275174"/>
        <a:ext cx="2016013" cy="896005"/>
      </dsp:txXfrm>
    </dsp:sp>
    <dsp:sp modelId="{A74C1A6F-7132-4DB1-B135-48CDFBF423C2}">
      <dsp:nvSpPr>
        <dsp:cNvPr id="0" name=""/>
        <dsp:cNvSpPr/>
      </dsp:nvSpPr>
      <dsp:spPr>
        <a:xfrm>
          <a:off x="1793160" y="2275174"/>
          <a:ext cx="2240014" cy="896005"/>
        </a:xfrm>
        <a:prstGeom prst="chevron">
          <a:avLst/>
        </a:prstGeom>
        <a:solidFill>
          <a:schemeClr val="accent2">
            <a:shade val="80000"/>
            <a:hueOff val="147121"/>
            <a:satOff val="-8301"/>
            <a:lumOff val="88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Dialogfase</a:t>
          </a:r>
          <a:r>
            <a:rPr lang="en-US" sz="1800" kern="1200" dirty="0"/>
            <a:t> 15.mai-30.juni</a:t>
          </a:r>
        </a:p>
      </dsp:txBody>
      <dsp:txXfrm>
        <a:off x="2241163" y="2275174"/>
        <a:ext cx="1344009" cy="896005"/>
      </dsp:txXfrm>
    </dsp:sp>
    <dsp:sp modelId="{61556B64-4871-441F-8EFC-631B68D81FE9}">
      <dsp:nvSpPr>
        <dsp:cNvPr id="0" name=""/>
        <dsp:cNvSpPr/>
      </dsp:nvSpPr>
      <dsp:spPr>
        <a:xfrm>
          <a:off x="3585171" y="2275174"/>
          <a:ext cx="2240014" cy="896005"/>
        </a:xfrm>
        <a:prstGeom prst="chevron">
          <a:avLst/>
        </a:prstGeom>
        <a:solidFill>
          <a:schemeClr val="accent2">
            <a:shade val="80000"/>
            <a:hueOff val="294241"/>
            <a:satOff val="-16603"/>
            <a:lumOff val="176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Søknadsfase</a:t>
          </a:r>
          <a:r>
            <a:rPr lang="en-US" sz="1800" kern="1200" dirty="0"/>
            <a:t> 1 juli-30.nov.</a:t>
          </a:r>
        </a:p>
      </dsp:txBody>
      <dsp:txXfrm>
        <a:off x="4033174" y="2275174"/>
        <a:ext cx="1344009" cy="896005"/>
      </dsp:txXfrm>
    </dsp:sp>
    <dsp:sp modelId="{EC1B0568-CDB6-4F4F-89C1-EFD6DA0C0E29}">
      <dsp:nvSpPr>
        <dsp:cNvPr id="0" name=""/>
        <dsp:cNvSpPr/>
      </dsp:nvSpPr>
      <dsp:spPr>
        <a:xfrm>
          <a:off x="5377182" y="2275174"/>
          <a:ext cx="2240014" cy="896005"/>
        </a:xfrm>
        <a:prstGeom prst="chevron">
          <a:avLst/>
        </a:prstGeom>
        <a:solidFill>
          <a:schemeClr val="accent2">
            <a:shade val="80000"/>
            <a:hueOff val="441362"/>
            <a:satOff val="-24904"/>
            <a:lumOff val="264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Evaluering</a:t>
          </a:r>
          <a:r>
            <a:rPr lang="en-US" sz="1800" kern="1200" dirty="0"/>
            <a:t> </a:t>
          </a:r>
          <a:r>
            <a:rPr lang="en-US" sz="1800" kern="1200" dirty="0" err="1"/>
            <a:t>og</a:t>
          </a:r>
          <a:r>
            <a:rPr lang="en-US" sz="1800" kern="1200" dirty="0"/>
            <a:t> </a:t>
          </a:r>
          <a:r>
            <a:rPr lang="en-US" sz="1800" kern="1200" dirty="0" err="1"/>
            <a:t>tildeling</a:t>
          </a:r>
          <a:endParaRPr lang="en-US" sz="1800" kern="1200" dirty="0"/>
        </a:p>
      </dsp:txBody>
      <dsp:txXfrm>
        <a:off x="5825185" y="2275174"/>
        <a:ext cx="1344009" cy="896005"/>
      </dsp:txXfrm>
    </dsp:sp>
    <dsp:sp modelId="{521AC9ED-3476-43AB-B105-2777D97DE184}">
      <dsp:nvSpPr>
        <dsp:cNvPr id="0" name=""/>
        <dsp:cNvSpPr/>
      </dsp:nvSpPr>
      <dsp:spPr>
        <a:xfrm>
          <a:off x="7169194" y="2275174"/>
          <a:ext cx="2240014" cy="896005"/>
        </a:xfrm>
        <a:prstGeom prst="chevron">
          <a:avLst/>
        </a:prstGeom>
        <a:solidFill>
          <a:schemeClr val="accent2">
            <a:shade val="80000"/>
            <a:hueOff val="588483"/>
            <a:satOff val="-33205"/>
            <a:lumOff val="352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Oppfølging</a:t>
          </a:r>
          <a:r>
            <a:rPr lang="en-US" sz="1800" kern="1200" dirty="0"/>
            <a:t> </a:t>
          </a:r>
          <a:r>
            <a:rPr lang="en-US" sz="1800" kern="1200" dirty="0" err="1"/>
            <a:t>maks</a:t>
          </a:r>
          <a:r>
            <a:rPr lang="en-US" sz="1800" kern="1200" dirty="0"/>
            <a:t> 5 </a:t>
          </a:r>
          <a:r>
            <a:rPr lang="en-US" sz="1800" kern="1200" dirty="0" err="1"/>
            <a:t>år</a:t>
          </a:r>
          <a:endParaRPr lang="en-US" sz="1800" kern="1200" dirty="0"/>
        </a:p>
      </dsp:txBody>
      <dsp:txXfrm>
        <a:off x="7617197" y="2275174"/>
        <a:ext cx="1344009" cy="896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4ED17-40E3-49E0-A359-C02B69F3BE5F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4B93F-B8BF-46B9-B987-B8F3043133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28346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-241300" y="798513"/>
            <a:ext cx="7097713" cy="3992562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B993BC-B9ED-41B3-B3AA-589D5A7A0388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7152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25058-B19E-4861-9993-FFB5D7457AC9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9015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B93F-B8BF-46B9-B987-B8F3043133DB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6080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4224E-CCEC-4061-8F9F-82C1F135B4E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634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B93F-B8BF-46B9-B987-B8F3043133DB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112657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Se etter</a:t>
            </a:r>
            <a:r>
              <a:rPr lang="nb-NO" baseline="0" dirty="0"/>
              <a:t> figurer med folk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4224E-CCEC-4061-8F9F-82C1F135B4E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2499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4224E-CCEC-4061-8F9F-82C1F135B4E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826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B93F-B8BF-46B9-B987-B8F3043133DB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80032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A1AD7-F0C2-4A4B-B65F-45A15F6DABAE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2633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B93F-B8BF-46B9-B987-B8F3043133DB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52515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25058-B19E-4861-9993-FFB5D7457AC9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5058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B93F-B8BF-46B9-B987-B8F3043133DB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55490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B93F-B8BF-46B9-B987-B8F3043133DB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7865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B93F-B8BF-46B9-B987-B8F3043133DB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01496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B93F-B8BF-46B9-B987-B8F3043133DB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9227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3954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7331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43470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tel, bilde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4"/>
          <p:cNvSpPr>
            <a:spLocks noGrp="1"/>
          </p:cNvSpPr>
          <p:nvPr>
            <p:ph type="pic" sz="quarter" idx="10"/>
          </p:nvPr>
        </p:nvSpPr>
        <p:spPr>
          <a:xfrm>
            <a:off x="3" y="0"/>
            <a:ext cx="6095604" cy="6858000"/>
          </a:xfrm>
          <a:solidFill>
            <a:schemeClr val="bg1">
              <a:lumMod val="50000"/>
            </a:schemeClr>
          </a:solidFill>
        </p:spPr>
        <p:txBody>
          <a:bodyPr tIns="269966"/>
          <a:lstStyle>
            <a:lvl1pPr marL="0" indent="0" algn="ctr">
              <a:buNone/>
              <a:defRPr i="1">
                <a:solidFill>
                  <a:schemeClr val="bg1"/>
                </a:solidFill>
              </a:defRPr>
            </a:lvl1pPr>
          </a:lstStyle>
          <a:p>
            <a:r>
              <a:rPr lang="nb-NO"/>
              <a:t>Klikk ikonet for å legge til et bilde</a:t>
            </a:r>
            <a:endParaRPr lang="nb-NO" dirty="0"/>
          </a:p>
        </p:txBody>
      </p:sp>
      <p:sp>
        <p:nvSpPr>
          <p:cNvPr id="4" name="Plassholder for innhold 2"/>
          <p:cNvSpPr>
            <a:spLocks noGrp="1"/>
          </p:cNvSpPr>
          <p:nvPr>
            <p:ph idx="14"/>
          </p:nvPr>
        </p:nvSpPr>
        <p:spPr>
          <a:xfrm>
            <a:off x="6643267" y="2052262"/>
            <a:ext cx="5112972" cy="3933492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>
          <a:xfrm>
            <a:off x="6643267" y="636985"/>
            <a:ext cx="5112972" cy="430887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6" name="Plassholder for tekst 8"/>
          <p:cNvSpPr>
            <a:spLocks noGrp="1"/>
          </p:cNvSpPr>
          <p:nvPr>
            <p:ph type="body" sz="quarter" idx="13"/>
          </p:nvPr>
        </p:nvSpPr>
        <p:spPr>
          <a:xfrm>
            <a:off x="6643267" y="1433600"/>
            <a:ext cx="5112972" cy="261611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b-NO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9457036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6709-8330-4AFA-A19A-5222CA80611F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B346-95C8-447E-BF70-CC3C2B7E697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648129" y="2052262"/>
            <a:ext cx="5112972" cy="3933492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/>
          </p:nvPr>
        </p:nvSpPr>
        <p:spPr>
          <a:xfrm>
            <a:off x="648125" y="1433600"/>
            <a:ext cx="11108112" cy="26161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4"/>
          </p:nvPr>
        </p:nvSpPr>
        <p:spPr>
          <a:xfrm>
            <a:off x="6643267" y="2052262"/>
            <a:ext cx="5112972" cy="3933492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887398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6709-8330-4AFA-A19A-5222CA80611F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B346-95C8-447E-BF70-CC3C2B7E697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648129" y="2052262"/>
            <a:ext cx="5112972" cy="39334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/>
          </p:nvPr>
        </p:nvSpPr>
        <p:spPr>
          <a:xfrm>
            <a:off x="648125" y="1433600"/>
            <a:ext cx="11108112" cy="26161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4"/>
          </p:nvPr>
        </p:nvSpPr>
        <p:spPr>
          <a:xfrm>
            <a:off x="6643267" y="2052262"/>
            <a:ext cx="5112972" cy="39334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47962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6709-8330-4AFA-A19A-5222CA80611F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B346-95C8-447E-BF70-CC3C2B7E697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648129" y="2052262"/>
            <a:ext cx="5112972" cy="39334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/>
          </p:nvPr>
        </p:nvSpPr>
        <p:spPr>
          <a:xfrm>
            <a:off x="648125" y="1433600"/>
            <a:ext cx="11108112" cy="26161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4"/>
          </p:nvPr>
        </p:nvSpPr>
        <p:spPr>
          <a:xfrm>
            <a:off x="6643267" y="2052262"/>
            <a:ext cx="5112972" cy="39334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14882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6709-8330-4AFA-A19A-5222CA80611F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B346-95C8-447E-BF70-CC3C2B7E697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648129" y="2052262"/>
            <a:ext cx="5112972" cy="39334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/>
          </p:nvPr>
        </p:nvSpPr>
        <p:spPr>
          <a:xfrm>
            <a:off x="648125" y="1433600"/>
            <a:ext cx="11108112" cy="26161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4"/>
          </p:nvPr>
        </p:nvSpPr>
        <p:spPr>
          <a:xfrm>
            <a:off x="6643267" y="2052262"/>
            <a:ext cx="5112972" cy="39334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45595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6709-8330-4AFA-A19A-5222CA80611F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B346-95C8-447E-BF70-CC3C2B7E697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648129" y="2052262"/>
            <a:ext cx="5112972" cy="39334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/>
          </p:nvPr>
        </p:nvSpPr>
        <p:spPr>
          <a:xfrm>
            <a:off x="648125" y="1433600"/>
            <a:ext cx="11108112" cy="26161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4"/>
          </p:nvPr>
        </p:nvSpPr>
        <p:spPr>
          <a:xfrm>
            <a:off x="6643267" y="2052262"/>
            <a:ext cx="5112972" cy="39334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529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7571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14746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95195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53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9724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94427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07731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360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83C8D-6137-4566-A1BA-BAEB3FD2F3C9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6299D-942E-4DF0-A2EA-B61CAD5D346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128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6" r:id="rId13"/>
    <p:sldLayoutId id="2147483667" r:id="rId14"/>
    <p:sldLayoutId id="2147483668" r:id="rId15"/>
    <p:sldLayoutId id="2147483669" r:id="rId16"/>
    <p:sldLayoutId id="214748367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ova.no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ssholder for bilde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9" b="12509"/>
          <a:stretch>
            <a:fillRect/>
          </a:stretch>
        </p:blipFill>
        <p:spPr/>
      </p:pic>
      <p:sp>
        <p:nvSpPr>
          <p:cNvPr id="4" name="Tittel 3"/>
          <p:cNvSpPr>
            <a:spLocks noGrp="1"/>
          </p:cNvSpPr>
          <p:nvPr>
            <p:ph type="title"/>
          </p:nvPr>
        </p:nvSpPr>
        <p:spPr>
          <a:xfrm>
            <a:off x="6503856" y="0"/>
            <a:ext cx="5112972" cy="430887"/>
          </a:xfrm>
        </p:spPr>
        <p:txBody>
          <a:bodyPr>
            <a:normAutofit fontScale="90000"/>
          </a:bodyPr>
          <a:lstStyle/>
          <a:p>
            <a:r>
              <a:rPr lang="nb-NO" dirty="0"/>
              <a:t>Program</a:t>
            </a:r>
          </a:p>
        </p:txBody>
      </p:sp>
      <p:graphicFrame>
        <p:nvGraphicFramePr>
          <p:cNvPr id="7" name="Content Placeholder 11">
            <a:extLst>
              <a:ext uri="{FF2B5EF4-FFF2-40B4-BE49-F238E27FC236}">
                <a16:creationId xmlns:a16="http://schemas.microsoft.com/office/drawing/2014/main" id="{E9ADB679-5DA3-4C65-BBA3-318FA5BD55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5343511"/>
              </p:ext>
            </p:extLst>
          </p:nvPr>
        </p:nvGraphicFramePr>
        <p:xfrm>
          <a:off x="6364444" y="685800"/>
          <a:ext cx="5683393" cy="5694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4207">
                  <a:extLst>
                    <a:ext uri="{9D8B030D-6E8A-4147-A177-3AD203B41FA5}">
                      <a16:colId xmlns:a16="http://schemas.microsoft.com/office/drawing/2014/main" val="2181537135"/>
                    </a:ext>
                  </a:extLst>
                </a:gridCol>
                <a:gridCol w="4259186">
                  <a:extLst>
                    <a:ext uri="{9D8B030D-6E8A-4147-A177-3AD203B41FA5}">
                      <a16:colId xmlns:a16="http://schemas.microsoft.com/office/drawing/2014/main" val="27082716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09:30 – 10:00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/>
                        <a:t>Kaffe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og</a:t>
                      </a:r>
                      <a:r>
                        <a:rPr lang="en-GB" sz="1600" dirty="0"/>
                        <a:t> mingling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171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10:00 – 10:10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/>
                        <a:t>Velkommen</a:t>
                      </a:r>
                      <a:r>
                        <a:rPr lang="en-GB" sz="1600" dirty="0"/>
                        <a:t> v/Enova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748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10:10 – 10:30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dirty="0"/>
                        <a:t>Hva vil vi oppnå med konkurransen?</a:t>
                      </a:r>
                      <a:br>
                        <a:rPr lang="nb-NO" sz="1600" dirty="0"/>
                      </a:br>
                      <a:r>
                        <a:rPr lang="nb-NO" sz="1600" dirty="0"/>
                        <a:t>Thomas Berg, seniorrådgiver, </a:t>
                      </a:r>
                      <a:r>
                        <a:rPr lang="nb-NO" sz="1600" dirty="0" err="1"/>
                        <a:t>Enova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602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10:30 – 11:00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/>
                        <a:t>Hva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kreves</a:t>
                      </a:r>
                      <a:r>
                        <a:rPr lang="en-GB" sz="1600" dirty="0"/>
                        <a:t> for å delta </a:t>
                      </a:r>
                      <a:r>
                        <a:rPr lang="en-GB" sz="1600" dirty="0" err="1"/>
                        <a:t>i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konkurransen</a:t>
                      </a:r>
                      <a:r>
                        <a:rPr lang="en-GB" sz="1600" dirty="0"/>
                        <a:t>? Krav </a:t>
                      </a:r>
                      <a:r>
                        <a:rPr lang="en-GB" sz="1600" dirty="0" err="1"/>
                        <a:t>til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prekvalifisering</a:t>
                      </a:r>
                      <a:r>
                        <a:rPr lang="en-GB" sz="1600" dirty="0"/>
                        <a:t>. Frist 1. </a:t>
                      </a:r>
                      <a:r>
                        <a:rPr lang="en-GB" sz="1600" dirty="0" err="1"/>
                        <a:t>mai</a:t>
                      </a:r>
                      <a:r>
                        <a:rPr lang="en-GB" sz="1600" dirty="0"/>
                        <a:t>.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· </a:t>
                      </a:r>
                      <a:r>
                        <a:rPr lang="en-GB" sz="1600" dirty="0" err="1"/>
                        <a:t>Prosjektskisse</a:t>
                      </a:r>
                      <a:r>
                        <a:rPr lang="en-GB" sz="1600" dirty="0"/>
                        <a:t>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· </a:t>
                      </a:r>
                      <a:r>
                        <a:rPr lang="en-GB" sz="1600" dirty="0" err="1"/>
                        <a:t>Intensjonsavtale</a:t>
                      </a:r>
                      <a:r>
                        <a:rPr lang="en-GB" sz="1600" dirty="0"/>
                        <a:t>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· </a:t>
                      </a:r>
                      <a:r>
                        <a:rPr lang="en-GB" sz="1600" dirty="0" err="1"/>
                        <a:t>Prosjektdeltakere</a:t>
                      </a:r>
                      <a:br>
                        <a:rPr lang="en-GB" sz="1600" dirty="0"/>
                      </a:br>
                      <a:br>
                        <a:rPr lang="en-GB" sz="1600" dirty="0"/>
                      </a:br>
                      <a:r>
                        <a:rPr lang="en-GB" sz="1600" dirty="0"/>
                        <a:t>Krav </a:t>
                      </a:r>
                      <a:r>
                        <a:rPr lang="en-GB" sz="1600" dirty="0" err="1"/>
                        <a:t>til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endelig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søknad</a:t>
                      </a:r>
                      <a:r>
                        <a:rPr lang="en-GB" sz="1600" dirty="0"/>
                        <a:t>. Frist 30. </a:t>
                      </a:r>
                      <a:r>
                        <a:rPr lang="en-GB" sz="1600" dirty="0" err="1"/>
                        <a:t>november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· </a:t>
                      </a:r>
                      <a:r>
                        <a:rPr lang="en-GB" sz="1600" dirty="0" err="1"/>
                        <a:t>Prosjektbeskrivelse</a:t>
                      </a:r>
                      <a:r>
                        <a:rPr lang="en-GB" sz="1600" dirty="0"/>
                        <a:t>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· </a:t>
                      </a:r>
                      <a:r>
                        <a:rPr lang="en-GB" sz="1600" dirty="0" err="1"/>
                        <a:t>Konsortieavtale</a:t>
                      </a:r>
                      <a:r>
                        <a:rPr lang="en-GB" sz="1600" dirty="0"/>
                        <a:t>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 Monica Berner, </a:t>
                      </a:r>
                      <a:r>
                        <a:rPr lang="en-GB" sz="1600" dirty="0" err="1"/>
                        <a:t>seniorrådgiver</a:t>
                      </a:r>
                      <a:r>
                        <a:rPr lang="en-GB" sz="1600" dirty="0"/>
                        <a:t>, Enova</a:t>
                      </a:r>
                      <a:br>
                        <a:rPr lang="en-GB" sz="1600" dirty="0"/>
                      </a:br>
                      <a:br>
                        <a:rPr lang="en-GB" sz="1600" dirty="0"/>
                      </a:br>
                      <a:r>
                        <a:rPr lang="en-GB" sz="1600" dirty="0" err="1"/>
                        <a:t>Orientering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omkring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regelverk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Runa Haave Andersson, NVE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84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11:00 – 11:50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/>
                        <a:t>Spørsmål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og</a:t>
                      </a:r>
                      <a:r>
                        <a:rPr lang="en-GB" sz="1600" dirty="0"/>
                        <a:t> </a:t>
                      </a:r>
                      <a:r>
                        <a:rPr lang="en-GB" sz="1600" dirty="0" err="1"/>
                        <a:t>diskusjon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25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11:50 – 12:00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dirty="0" err="1"/>
                        <a:t>Enova</a:t>
                      </a:r>
                      <a:r>
                        <a:rPr lang="nb-NO" sz="1600" dirty="0"/>
                        <a:t> forteller om veien videre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408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12:00 - 14:00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err="1"/>
                        <a:t>Mingling</a:t>
                      </a:r>
                      <a:r>
                        <a:rPr lang="nb-NO" dirty="0"/>
                        <a:t> og mulighet for møte med </a:t>
                      </a:r>
                      <a:r>
                        <a:rPr lang="nb-NO" dirty="0" err="1"/>
                        <a:t>Enova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9756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1459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4"/>
          </p:nvPr>
        </p:nvSpPr>
        <p:spPr>
          <a:xfrm>
            <a:off x="6392779" y="2235200"/>
            <a:ext cx="5574632" cy="160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b-NO" dirty="0"/>
              <a:t>«Demonstrere ny teknologi, digitale løsninger og forretningsmodeller som utnytter fleksibiliteten i energisystemet»</a:t>
            </a:r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endParaRPr lang="nb-NO" sz="2133" dirty="0"/>
          </a:p>
        </p:txBody>
      </p:sp>
      <p:sp>
        <p:nvSpPr>
          <p:cNvPr id="4" name="Tittel 3"/>
          <p:cNvSpPr>
            <a:spLocks noGrp="1"/>
          </p:cNvSpPr>
          <p:nvPr>
            <p:ph type="title"/>
          </p:nvPr>
        </p:nvSpPr>
        <p:spPr>
          <a:xfrm>
            <a:off x="6555034" y="427864"/>
            <a:ext cx="5636966" cy="430887"/>
          </a:xfrm>
        </p:spPr>
        <p:txBody>
          <a:bodyPr>
            <a:noAutofit/>
          </a:bodyPr>
          <a:lstStyle/>
          <a:p>
            <a:r>
              <a:rPr lang="nb-NO" sz="4000" dirty="0"/>
              <a:t>Formål</a:t>
            </a:r>
          </a:p>
        </p:txBody>
      </p:sp>
      <p:pic>
        <p:nvPicPr>
          <p:cNvPr id="6" name="Plassholder for bilde 5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5" b="92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6222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16" y="408791"/>
            <a:ext cx="11005072" cy="6056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Bilde 11">
            <a:extLst>
              <a:ext uri="{FF2B5EF4-FFF2-40B4-BE49-F238E27FC236}">
                <a16:creationId xmlns:a16="http://schemas.microsoft.com/office/drawing/2014/main" id="{67283C99-AAE5-440E-8B70-4881CABA1C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681" y="2247900"/>
            <a:ext cx="776288" cy="566738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77D93737-C7DE-4E99-9BF6-1431C99539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5" y="4631928"/>
            <a:ext cx="1511827" cy="579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Bilde 14">
            <a:extLst>
              <a:ext uri="{FF2B5EF4-FFF2-40B4-BE49-F238E27FC236}">
                <a16:creationId xmlns:a16="http://schemas.microsoft.com/office/drawing/2014/main" id="{BB35D855-DB61-4D27-852A-3311011553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59" y="3534943"/>
            <a:ext cx="1171073" cy="7716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E874B5FB-BD57-46F1-8F4C-84FF2F668E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8" y="978568"/>
            <a:ext cx="785030" cy="91157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7" name="Bilde 16">
            <a:extLst>
              <a:ext uri="{FF2B5EF4-FFF2-40B4-BE49-F238E27FC236}">
                <a16:creationId xmlns:a16="http://schemas.microsoft.com/office/drawing/2014/main" id="{D9237B51-8008-4374-B7ED-0D0ACA48EF7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379" y="1219200"/>
            <a:ext cx="1195135" cy="10287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Bilde 17">
            <a:extLst>
              <a:ext uri="{FF2B5EF4-FFF2-40B4-BE49-F238E27FC236}">
                <a16:creationId xmlns:a16="http://schemas.microsoft.com/office/drawing/2014/main" id="{40C244A2-C4FB-403D-9E10-DE9DBE5BD80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01" y="2143125"/>
            <a:ext cx="1290734" cy="90249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ED33D80-3985-47AD-968F-DF608D2032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853" y="3437068"/>
            <a:ext cx="1050757" cy="6286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ektangel: avrundede hjørner 2">
            <a:extLst>
              <a:ext uri="{FF2B5EF4-FFF2-40B4-BE49-F238E27FC236}">
                <a16:creationId xmlns:a16="http://schemas.microsoft.com/office/drawing/2014/main" id="{638BE4EB-6ADA-4F44-8A80-6B2927E9ABE9}"/>
              </a:ext>
            </a:extLst>
          </p:cNvPr>
          <p:cNvSpPr/>
          <p:nvPr/>
        </p:nvSpPr>
        <p:spPr>
          <a:xfrm>
            <a:off x="362274" y="935535"/>
            <a:ext cx="4572000" cy="472299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6" name="Rett linje 5">
            <a:extLst>
              <a:ext uri="{FF2B5EF4-FFF2-40B4-BE49-F238E27FC236}">
                <a16:creationId xmlns:a16="http://schemas.microsoft.com/office/drawing/2014/main" id="{E71790CF-5F16-4110-A65F-5898B6A25CBA}"/>
              </a:ext>
            </a:extLst>
          </p:cNvPr>
          <p:cNvCxnSpPr>
            <a:cxnSpLocks/>
          </p:cNvCxnSpPr>
          <p:nvPr/>
        </p:nvCxnSpPr>
        <p:spPr>
          <a:xfrm>
            <a:off x="471216" y="4430332"/>
            <a:ext cx="5015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tt linje 7">
            <a:extLst>
              <a:ext uri="{FF2B5EF4-FFF2-40B4-BE49-F238E27FC236}">
                <a16:creationId xmlns:a16="http://schemas.microsoft.com/office/drawing/2014/main" id="{167D7A60-EEC8-4BBD-A4C3-F1FAD4590A56}"/>
              </a:ext>
            </a:extLst>
          </p:cNvPr>
          <p:cNvCxnSpPr>
            <a:cxnSpLocks/>
          </p:cNvCxnSpPr>
          <p:nvPr/>
        </p:nvCxnSpPr>
        <p:spPr>
          <a:xfrm flipH="1" flipV="1">
            <a:off x="8663986" y="1034070"/>
            <a:ext cx="10757" cy="301035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tt linje 18">
            <a:extLst>
              <a:ext uri="{FF2B5EF4-FFF2-40B4-BE49-F238E27FC236}">
                <a16:creationId xmlns:a16="http://schemas.microsoft.com/office/drawing/2014/main" id="{13CAD461-D4AB-47A7-9087-D4896D1F4E69}"/>
              </a:ext>
            </a:extLst>
          </p:cNvPr>
          <p:cNvCxnSpPr>
            <a:cxnSpLocks/>
          </p:cNvCxnSpPr>
          <p:nvPr/>
        </p:nvCxnSpPr>
        <p:spPr>
          <a:xfrm flipV="1">
            <a:off x="5372158" y="1046949"/>
            <a:ext cx="0" cy="108495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tt linje 20">
            <a:extLst>
              <a:ext uri="{FF2B5EF4-FFF2-40B4-BE49-F238E27FC236}">
                <a16:creationId xmlns:a16="http://schemas.microsoft.com/office/drawing/2014/main" id="{9A6F747E-51FE-4178-B37A-5EA66CA179A3}"/>
              </a:ext>
            </a:extLst>
          </p:cNvPr>
          <p:cNvCxnSpPr>
            <a:cxnSpLocks/>
          </p:cNvCxnSpPr>
          <p:nvPr/>
        </p:nvCxnSpPr>
        <p:spPr>
          <a:xfrm flipH="1">
            <a:off x="514095" y="2131907"/>
            <a:ext cx="4858063" cy="43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tt linje 22">
            <a:extLst>
              <a:ext uri="{FF2B5EF4-FFF2-40B4-BE49-F238E27FC236}">
                <a16:creationId xmlns:a16="http://schemas.microsoft.com/office/drawing/2014/main" id="{A3A56CD9-1A46-400E-8FFD-ABF8C5641312}"/>
              </a:ext>
            </a:extLst>
          </p:cNvPr>
          <p:cNvCxnSpPr>
            <a:cxnSpLocks/>
          </p:cNvCxnSpPr>
          <p:nvPr/>
        </p:nvCxnSpPr>
        <p:spPr>
          <a:xfrm>
            <a:off x="514095" y="2174939"/>
            <a:ext cx="0" cy="223221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tt linje 19">
            <a:extLst>
              <a:ext uri="{FF2B5EF4-FFF2-40B4-BE49-F238E27FC236}">
                <a16:creationId xmlns:a16="http://schemas.microsoft.com/office/drawing/2014/main" id="{939A9735-2F84-48A2-8859-9B5654B617B3}"/>
              </a:ext>
            </a:extLst>
          </p:cNvPr>
          <p:cNvCxnSpPr>
            <a:cxnSpLocks/>
          </p:cNvCxnSpPr>
          <p:nvPr/>
        </p:nvCxnSpPr>
        <p:spPr>
          <a:xfrm flipH="1">
            <a:off x="5372160" y="1046949"/>
            <a:ext cx="33025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tt linje 23">
            <a:extLst>
              <a:ext uri="{FF2B5EF4-FFF2-40B4-BE49-F238E27FC236}">
                <a16:creationId xmlns:a16="http://schemas.microsoft.com/office/drawing/2014/main" id="{561D6C67-B641-444D-881C-4E6A9E1D8CBD}"/>
              </a:ext>
            </a:extLst>
          </p:cNvPr>
          <p:cNvCxnSpPr>
            <a:cxnSpLocks/>
          </p:cNvCxnSpPr>
          <p:nvPr/>
        </p:nvCxnSpPr>
        <p:spPr>
          <a:xfrm flipH="1">
            <a:off x="5473522" y="4036973"/>
            <a:ext cx="32012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tt linje 24">
            <a:extLst>
              <a:ext uri="{FF2B5EF4-FFF2-40B4-BE49-F238E27FC236}">
                <a16:creationId xmlns:a16="http://schemas.microsoft.com/office/drawing/2014/main" id="{826EB226-6214-444B-B237-DC305DE9642B}"/>
              </a:ext>
            </a:extLst>
          </p:cNvPr>
          <p:cNvCxnSpPr>
            <a:cxnSpLocks/>
          </p:cNvCxnSpPr>
          <p:nvPr/>
        </p:nvCxnSpPr>
        <p:spPr>
          <a:xfrm flipH="1" flipV="1">
            <a:off x="5473521" y="4016861"/>
            <a:ext cx="12879" cy="413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19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4"/>
          </p:nvPr>
        </p:nvSpPr>
        <p:spPr>
          <a:xfrm>
            <a:off x="6392779" y="1147011"/>
            <a:ext cx="5574632" cy="5520489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nb-NO" sz="2600" dirty="0"/>
              <a:t>Demonstrasjon av innovative modeller for effektiv ressursutnyttelse og integrasjon på tvers av energibærere</a:t>
            </a:r>
            <a:br>
              <a:rPr lang="nb-NO" sz="2600" dirty="0"/>
            </a:br>
            <a:r>
              <a:rPr lang="nb-NO" sz="2600" dirty="0"/>
              <a:t> - </a:t>
            </a:r>
            <a:r>
              <a:rPr lang="nb-NO" sz="2100" dirty="0"/>
              <a:t>lokal produksjon</a:t>
            </a:r>
            <a:br>
              <a:rPr lang="nb-NO" sz="2100" dirty="0"/>
            </a:br>
            <a:r>
              <a:rPr lang="nb-NO" sz="2100" dirty="0"/>
              <a:t> - lagringsmuligheter (termisk og el)</a:t>
            </a:r>
          </a:p>
          <a:p>
            <a:pPr marL="0" lvl="0" indent="0">
              <a:buNone/>
            </a:pPr>
            <a:endParaRPr lang="nb-NO" sz="2600" dirty="0"/>
          </a:p>
          <a:p>
            <a:pPr marL="514350" lvl="0" indent="-514350">
              <a:buFont typeface="+mj-lt"/>
              <a:buAutoNum type="arabicPeriod" startAt="2"/>
            </a:pPr>
            <a:r>
              <a:rPr lang="nb-NO" sz="2600" dirty="0"/>
              <a:t>Demonstrasjon av nye, «smarte» løsninger som avlaster kraftsystemet og øker fleksibiliteten i energisystemet</a:t>
            </a:r>
          </a:p>
          <a:p>
            <a:pPr lvl="1">
              <a:buFontTx/>
              <a:buChar char="-"/>
            </a:pPr>
            <a:r>
              <a:rPr lang="nb-NO" sz="1900" dirty="0"/>
              <a:t>«Smart grid» teknologi</a:t>
            </a:r>
          </a:p>
          <a:p>
            <a:pPr lvl="1">
              <a:buFontTx/>
              <a:buChar char="-"/>
            </a:pPr>
            <a:r>
              <a:rPr lang="nb-NO" sz="1900" dirty="0"/>
              <a:t>Lastutjevning/«</a:t>
            </a:r>
            <a:r>
              <a:rPr lang="nb-NO" sz="1900" dirty="0" err="1"/>
              <a:t>peak</a:t>
            </a:r>
            <a:r>
              <a:rPr lang="nb-NO" sz="1900" dirty="0"/>
              <a:t> </a:t>
            </a:r>
            <a:r>
              <a:rPr lang="nb-NO" sz="1900" dirty="0" err="1"/>
              <a:t>shaving</a:t>
            </a:r>
            <a:r>
              <a:rPr lang="nb-NO" sz="1900" dirty="0"/>
              <a:t>»</a:t>
            </a:r>
          </a:p>
          <a:p>
            <a:pPr lvl="1">
              <a:buFontTx/>
              <a:buChar char="-"/>
            </a:pPr>
            <a:r>
              <a:rPr lang="nb-NO" sz="1900" dirty="0"/>
              <a:t>Styringssystemer</a:t>
            </a:r>
            <a:r>
              <a:rPr lang="nb-NO" sz="2200" dirty="0"/>
              <a:t>	</a:t>
            </a:r>
          </a:p>
          <a:p>
            <a:pPr marL="0" lvl="0" indent="0">
              <a:buNone/>
            </a:pPr>
            <a:endParaRPr lang="nb-NO" sz="2600" dirty="0"/>
          </a:p>
          <a:p>
            <a:pPr marL="514350" lvl="0" indent="-514350">
              <a:buFont typeface="+mj-lt"/>
              <a:buAutoNum type="arabicPeriod" startAt="3"/>
            </a:pPr>
            <a:r>
              <a:rPr lang="nb-NO" sz="2600" dirty="0"/>
              <a:t>Demonstrasjon av nye markedsmodeller som stimulerer til økt utnyttelse av fleksibilitet i energisystemet</a:t>
            </a:r>
          </a:p>
          <a:p>
            <a:pPr marL="457200" lvl="1" indent="0">
              <a:buNone/>
            </a:pPr>
            <a:r>
              <a:rPr lang="nb-NO" sz="2200" dirty="0"/>
              <a:t> - </a:t>
            </a:r>
            <a:r>
              <a:rPr lang="nb-NO" sz="1900" dirty="0"/>
              <a:t>fleksibilitetsmarkeder</a:t>
            </a:r>
          </a:p>
          <a:p>
            <a:pPr marL="457200" lvl="1" indent="0">
              <a:buNone/>
            </a:pPr>
            <a:r>
              <a:rPr lang="nb-NO" sz="1900" dirty="0"/>
              <a:t> - </a:t>
            </a:r>
            <a:r>
              <a:rPr lang="nb-NO" sz="1900" dirty="0" err="1"/>
              <a:t>aggregator</a:t>
            </a:r>
            <a:endParaRPr lang="nb-NO" sz="1900" dirty="0"/>
          </a:p>
          <a:p>
            <a:pPr marL="0" indent="0">
              <a:buNone/>
            </a:pPr>
            <a:endParaRPr lang="nb-NO" sz="2133" dirty="0"/>
          </a:p>
        </p:txBody>
      </p:sp>
      <p:sp>
        <p:nvSpPr>
          <p:cNvPr id="4" name="Tittel 3"/>
          <p:cNvSpPr>
            <a:spLocks noGrp="1"/>
          </p:cNvSpPr>
          <p:nvPr>
            <p:ph type="title"/>
          </p:nvPr>
        </p:nvSpPr>
        <p:spPr>
          <a:xfrm>
            <a:off x="6392779" y="427864"/>
            <a:ext cx="5799221" cy="430887"/>
          </a:xfrm>
        </p:spPr>
        <p:txBody>
          <a:bodyPr>
            <a:noAutofit/>
          </a:bodyPr>
          <a:lstStyle/>
          <a:p>
            <a:r>
              <a:rPr lang="nb-NO" sz="4000" dirty="0"/>
              <a:t>Hva vil vi demonstrere?</a:t>
            </a:r>
          </a:p>
        </p:txBody>
      </p:sp>
      <p:sp>
        <p:nvSpPr>
          <p:cNvPr id="2" name="Plassholder for bilde 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7" name="Plassholder for bild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1" b="12481"/>
          <a:stretch>
            <a:fillRect/>
          </a:stretch>
        </p:blipFill>
        <p:spPr>
          <a:xfrm>
            <a:off x="0" y="0"/>
            <a:ext cx="6095604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63125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4"/>
          </p:nvPr>
        </p:nvSpPr>
        <p:spPr>
          <a:xfrm>
            <a:off x="6379028" y="911473"/>
            <a:ext cx="5671457" cy="5903495"/>
          </a:xfrm>
        </p:spPr>
        <p:txBody>
          <a:bodyPr>
            <a:normAutofit lnSpcReduction="10000"/>
          </a:bodyPr>
          <a:lstStyle/>
          <a:p>
            <a:pPr lvl="0"/>
            <a:r>
              <a:rPr lang="nb-NO" sz="2400" dirty="0"/>
              <a:t>Enova ønsker en bred portefølje av demonstrasjonsprosjekter -&gt; flere ulike konsepter og løsninger </a:t>
            </a:r>
          </a:p>
          <a:p>
            <a:pPr marL="0" lvl="0" indent="0">
              <a:buNone/>
            </a:pPr>
            <a:endParaRPr lang="nb-NO" sz="2400" dirty="0"/>
          </a:p>
          <a:p>
            <a:pPr lvl="0"/>
            <a:r>
              <a:rPr lang="nb-NO" sz="2400" dirty="0"/>
              <a:t>Demonstrasjonsprosjektene har omfang og størrelse som er tilpasset formålet, og gir reell risikoreduksjon for markedsaktørene</a:t>
            </a:r>
          </a:p>
          <a:p>
            <a:pPr marL="0" lvl="0" indent="0">
              <a:buNone/>
            </a:pPr>
            <a:endParaRPr lang="nb-NO" sz="2400" dirty="0"/>
          </a:p>
          <a:p>
            <a:pPr lvl="0"/>
            <a:r>
              <a:rPr lang="nb-NO" sz="2400" dirty="0"/>
              <a:t>Demonstrasjonsprosjektene skaper merverdi for aktørene som sikrer at løsningene spres og blir relevante på systemnivå</a:t>
            </a:r>
          </a:p>
          <a:p>
            <a:pPr marL="0" lvl="0" indent="0">
              <a:buNone/>
            </a:pPr>
            <a:endParaRPr lang="nb-NO" sz="2400" dirty="0"/>
          </a:p>
          <a:p>
            <a:pPr lvl="0"/>
            <a:r>
              <a:rPr lang="nb-NO" sz="2400" dirty="0"/>
              <a:t>Enova kan være med å avlaste risiko. Dette betyr at vi kan få både vellykkede og mindre vellykkede demoer</a:t>
            </a:r>
            <a:endParaRPr lang="nb-NO" dirty="0"/>
          </a:p>
        </p:txBody>
      </p:sp>
      <p:sp>
        <p:nvSpPr>
          <p:cNvPr id="4" name="Tittel 3"/>
          <p:cNvSpPr>
            <a:spLocks noGrp="1"/>
          </p:cNvSpPr>
          <p:nvPr>
            <p:ph type="title"/>
          </p:nvPr>
        </p:nvSpPr>
        <p:spPr>
          <a:xfrm>
            <a:off x="6643269" y="245099"/>
            <a:ext cx="5112972" cy="430887"/>
          </a:xfrm>
        </p:spPr>
        <p:txBody>
          <a:bodyPr>
            <a:normAutofit fontScale="90000"/>
          </a:bodyPr>
          <a:lstStyle/>
          <a:p>
            <a:r>
              <a:rPr lang="nb-NO" dirty="0"/>
              <a:t>Enova ønsker</a:t>
            </a:r>
          </a:p>
        </p:txBody>
      </p:sp>
      <p:pic>
        <p:nvPicPr>
          <p:cNvPr id="5" name="Plassholder for bilde 4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1" b="124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902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B9F3F-441B-4B96-B3B5-CD06FB982050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Prekvalifisering</a:t>
            </a:r>
          </a:p>
          <a:p>
            <a:r>
              <a:rPr lang="nb-NO" dirty="0"/>
              <a:t>Kvalifikasjonskriterier</a:t>
            </a:r>
            <a:endParaRPr lang="en-GB" dirty="0"/>
          </a:p>
          <a:p>
            <a:r>
              <a:rPr lang="nb-NO" dirty="0"/>
              <a:t>Prosjektskisse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pPr marL="0" indent="0">
              <a:buNone/>
            </a:pPr>
            <a:r>
              <a:rPr lang="nb-NO" dirty="0"/>
              <a:t>Endelig søknad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6482F5-4053-4FF3-B974-41C9EF93C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Hva må til for å delta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1E7126-9559-4E96-B5F7-7E7BE32260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D7CE18E2-857C-4ECF-BC50-8A8BD1D3D506}"/>
              </a:ext>
            </a:extLst>
          </p:cNvPr>
          <p:cNvSpPr/>
          <p:nvPr/>
        </p:nvSpPr>
        <p:spPr>
          <a:xfrm>
            <a:off x="7352270" y="3907798"/>
            <a:ext cx="679622" cy="676559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lassholder for bilde 4">
            <a:extLst>
              <a:ext uri="{FF2B5EF4-FFF2-40B4-BE49-F238E27FC236}">
                <a16:creationId xmlns:a16="http://schemas.microsoft.com/office/drawing/2014/main" id="{305E2F13-501E-4AF1-9E1C-BE80D77621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4" r="24994"/>
          <a:stretch>
            <a:fillRect/>
          </a:stretch>
        </p:blipFill>
        <p:spPr>
          <a:xfrm>
            <a:off x="0" y="0"/>
            <a:ext cx="6096000" cy="6858000"/>
          </a:xfrm>
        </p:spPr>
      </p:pic>
    </p:spTree>
    <p:extLst>
      <p:ext uri="{BB962C8B-B14F-4D97-AF65-F5344CB8AC3E}">
        <p14:creationId xmlns:p14="http://schemas.microsoft.com/office/powerpoint/2010/main" val="67439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3E84E5C-85AD-4E81-9DE1-799CFF744DF1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b-NO" dirty="0"/>
              <a:t>For å kvalifisere for deltagelse i konkurransen må konsortiet som søker</a:t>
            </a:r>
            <a:endParaRPr lang="en-GB" dirty="0"/>
          </a:p>
          <a:p>
            <a:pPr lvl="0"/>
            <a:r>
              <a:rPr lang="nb-NO" dirty="0"/>
              <a:t>Bestå av minst tre relevante aktører for prosjektet.</a:t>
            </a:r>
            <a:endParaRPr lang="en-GB" dirty="0"/>
          </a:p>
          <a:p>
            <a:pPr lvl="0"/>
            <a:r>
              <a:rPr lang="nb-NO" dirty="0"/>
              <a:t>Minst en av aktørene må ha økonomiske drivere for at teknologiene og/eller løsningene blir tatt videre i markedet etter sluttført demonstrasjon. </a:t>
            </a:r>
            <a:endParaRPr lang="en-GB" dirty="0"/>
          </a:p>
          <a:p>
            <a:pPr lvl="0"/>
            <a:r>
              <a:rPr lang="nb-NO" dirty="0"/>
              <a:t>Ha dokumentert relevant kompetanse knyttet til bidrag i den foreslåtte prosjektskisse.</a:t>
            </a:r>
            <a:endParaRPr lang="en-GB" dirty="0"/>
          </a:p>
          <a:p>
            <a:pPr lvl="0"/>
            <a:r>
              <a:rPr lang="nb-NO" dirty="0"/>
              <a:t>Ha de nødvendige økonomiske og organisatoriske forutsetninger for å gjennomføre prosjektet. 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F3E7A7-0B3C-4EE0-903D-109C244AE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b="1" dirty="0"/>
              <a:t>Kvalifikasjonskriterier </a:t>
            </a:r>
            <a:br>
              <a:rPr lang="en-GB" b="1" dirty="0"/>
            </a:b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67FB352-EB52-4A9A-9447-260BC27BBF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43267" y="1067872"/>
            <a:ext cx="5112972" cy="627339"/>
          </a:xfrm>
        </p:spPr>
        <p:txBody>
          <a:bodyPr>
            <a:normAutofit/>
          </a:bodyPr>
          <a:lstStyle/>
          <a:p>
            <a:r>
              <a:rPr lang="nb-NO" sz="1800" b="1" dirty="0"/>
              <a:t>Konsortiet</a:t>
            </a:r>
            <a:endParaRPr lang="en-GB" sz="1800" b="1" dirty="0"/>
          </a:p>
          <a:p>
            <a:endParaRPr lang="en-GB" sz="12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D08B9BF-EAB3-495E-993F-65E219C098E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24993" r="2499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09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598E-849B-42E0-8E40-0CF9704409E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643267" y="2052262"/>
            <a:ext cx="5112972" cy="4261021"/>
          </a:xfrm>
        </p:spPr>
        <p:txBody>
          <a:bodyPr/>
          <a:lstStyle/>
          <a:p>
            <a:pPr marL="0" indent="0">
              <a:buNone/>
            </a:pPr>
            <a:r>
              <a:rPr lang="en-GB" sz="1467" dirty="0"/>
              <a:t> </a:t>
            </a:r>
            <a:r>
              <a:rPr lang="en-GB" sz="1467" b="1" dirty="0" err="1"/>
              <a:t>Sammendrag</a:t>
            </a:r>
            <a:r>
              <a:rPr lang="en-GB" sz="1467" b="1" dirty="0"/>
              <a:t> </a:t>
            </a:r>
            <a:endParaRPr lang="en-GB" sz="1467" dirty="0"/>
          </a:p>
          <a:p>
            <a:r>
              <a:rPr lang="nb-NO" sz="1467" dirty="0"/>
              <a:t>Oppsummering av de viktigste punktene i søknaden (maks.1/2 side),</a:t>
            </a:r>
          </a:p>
          <a:p>
            <a:pPr marL="0" indent="0">
              <a:buNone/>
            </a:pPr>
            <a:r>
              <a:rPr lang="nb-NO" sz="1467" b="1" dirty="0"/>
              <a:t>Informasjon om konsortiet </a:t>
            </a:r>
            <a:r>
              <a:rPr lang="nb-NO" sz="1467" dirty="0"/>
              <a:t>For hver av bedriftene i konsortiet, gi en kort beskrivelse av følgende: </a:t>
            </a:r>
          </a:p>
          <a:p>
            <a:pPr marL="0" indent="0">
              <a:buNone/>
            </a:pPr>
            <a:r>
              <a:rPr lang="nb-NO" sz="1467" dirty="0"/>
              <a:t>• Virksomheten: beliggenhet, ansatte, produkter, tjenester, marked, årsomsetning, resultat og soliditet. </a:t>
            </a:r>
          </a:p>
          <a:p>
            <a:pPr marL="0" indent="0">
              <a:buNone/>
            </a:pPr>
            <a:r>
              <a:rPr lang="nb-NO" sz="1467" dirty="0"/>
              <a:t>• Hvordan demoprosjektet er forankret i bedriftene. </a:t>
            </a:r>
          </a:p>
          <a:p>
            <a:pPr marL="0" indent="0">
              <a:buNone/>
            </a:pPr>
            <a:r>
              <a:rPr lang="nb-NO" sz="1467" dirty="0"/>
              <a:t>• Bedriftenes økonomiske forutsetninger for å kunne gjennomføre prosjektet. </a:t>
            </a:r>
          </a:p>
          <a:p>
            <a:pPr marL="0" indent="0">
              <a:buNone/>
            </a:pPr>
            <a:r>
              <a:rPr lang="en-GB" sz="1467" dirty="0"/>
              <a:t>• </a:t>
            </a:r>
            <a:r>
              <a:rPr lang="en-GB" sz="1467" dirty="0" err="1"/>
              <a:t>Forretningsinteresser</a:t>
            </a:r>
            <a:r>
              <a:rPr lang="en-GB" sz="1467" dirty="0"/>
              <a:t> </a:t>
            </a:r>
            <a:r>
              <a:rPr lang="en-GB" sz="1467" dirty="0" err="1"/>
              <a:t>i</a:t>
            </a:r>
            <a:r>
              <a:rPr lang="en-GB" sz="1467" dirty="0"/>
              <a:t> </a:t>
            </a:r>
            <a:r>
              <a:rPr lang="en-GB" sz="1467" dirty="0" err="1"/>
              <a:t>etterkant</a:t>
            </a:r>
            <a:r>
              <a:rPr lang="en-GB" sz="1467" dirty="0"/>
              <a:t> </a:t>
            </a:r>
            <a:r>
              <a:rPr lang="en-GB" sz="1467" dirty="0" err="1"/>
              <a:t>av</a:t>
            </a:r>
            <a:r>
              <a:rPr lang="en-GB" sz="1467" dirty="0"/>
              <a:t> </a:t>
            </a:r>
            <a:r>
              <a:rPr lang="en-GB" sz="1467" dirty="0" err="1"/>
              <a:t>storskala</a:t>
            </a:r>
            <a:r>
              <a:rPr lang="en-GB" sz="1467" dirty="0"/>
              <a:t> </a:t>
            </a:r>
            <a:r>
              <a:rPr lang="en-GB" sz="1467" dirty="0" err="1"/>
              <a:t>demoen</a:t>
            </a:r>
            <a:r>
              <a:rPr lang="en-GB" sz="1467" dirty="0"/>
              <a:t>. </a:t>
            </a:r>
          </a:p>
          <a:p>
            <a:pPr marL="0" indent="0">
              <a:buNone/>
            </a:pPr>
            <a:r>
              <a:rPr lang="en-GB" sz="1467" dirty="0"/>
              <a:t>• </a:t>
            </a:r>
            <a:r>
              <a:rPr lang="en-GB" sz="1467" dirty="0" err="1"/>
              <a:t>Dokumentasjon</a:t>
            </a:r>
            <a:r>
              <a:rPr lang="en-GB" sz="1467" dirty="0"/>
              <a:t> </a:t>
            </a:r>
            <a:r>
              <a:rPr lang="en-GB" sz="1467" dirty="0" err="1"/>
              <a:t>på</a:t>
            </a:r>
            <a:r>
              <a:rPr lang="en-GB" sz="1467" dirty="0"/>
              <a:t> relevant </a:t>
            </a:r>
            <a:r>
              <a:rPr lang="en-GB" sz="1467" dirty="0" err="1"/>
              <a:t>kompetanse</a:t>
            </a:r>
            <a:r>
              <a:rPr lang="en-GB" sz="1467" dirty="0"/>
              <a:t> </a:t>
            </a:r>
            <a:r>
              <a:rPr lang="en-GB" sz="1467" dirty="0" err="1"/>
              <a:t>og</a:t>
            </a:r>
            <a:r>
              <a:rPr lang="en-GB" sz="1467" dirty="0"/>
              <a:t> </a:t>
            </a:r>
            <a:r>
              <a:rPr lang="en-GB" sz="1467" dirty="0" err="1"/>
              <a:t>erfaring</a:t>
            </a:r>
            <a:r>
              <a:rPr lang="en-GB" sz="1467" dirty="0"/>
              <a:t>. </a:t>
            </a:r>
            <a:r>
              <a:rPr lang="en-GB" sz="1467" dirty="0" err="1"/>
              <a:t>Oversikt</a:t>
            </a:r>
            <a:r>
              <a:rPr lang="en-GB" sz="1467" dirty="0"/>
              <a:t> over </a:t>
            </a:r>
            <a:r>
              <a:rPr lang="en-GB" sz="1467" dirty="0" err="1"/>
              <a:t>relevante</a:t>
            </a:r>
            <a:r>
              <a:rPr lang="en-GB" sz="1467" dirty="0"/>
              <a:t> </a:t>
            </a:r>
            <a:r>
              <a:rPr lang="en-GB" sz="1467" dirty="0" err="1"/>
              <a:t>prosjekter</a:t>
            </a:r>
            <a:r>
              <a:rPr lang="en-GB" sz="1467" dirty="0"/>
              <a:t> </a:t>
            </a:r>
            <a:r>
              <a:rPr lang="en-GB" sz="1467" dirty="0" err="1"/>
              <a:t>som</a:t>
            </a:r>
            <a:r>
              <a:rPr lang="en-GB" sz="1467" dirty="0"/>
              <a:t> </a:t>
            </a:r>
            <a:r>
              <a:rPr lang="en-GB" sz="1467" dirty="0" err="1"/>
              <a:t>beskriver</a:t>
            </a:r>
            <a:r>
              <a:rPr lang="en-GB" sz="1467" dirty="0"/>
              <a:t> </a:t>
            </a:r>
            <a:r>
              <a:rPr lang="en-GB" sz="1467" dirty="0" err="1"/>
              <a:t>kompetanse</a:t>
            </a:r>
            <a:r>
              <a:rPr lang="en-GB" sz="1467" dirty="0"/>
              <a:t> </a:t>
            </a:r>
            <a:r>
              <a:rPr lang="en-GB" sz="1467" dirty="0" err="1"/>
              <a:t>og</a:t>
            </a:r>
            <a:r>
              <a:rPr lang="en-GB" sz="1467" dirty="0"/>
              <a:t> </a:t>
            </a:r>
            <a:r>
              <a:rPr lang="en-GB" sz="1467" dirty="0" err="1"/>
              <a:t>erfaring</a:t>
            </a:r>
            <a:r>
              <a:rPr lang="en-GB" sz="1467" dirty="0"/>
              <a:t> </a:t>
            </a:r>
            <a:r>
              <a:rPr lang="en-GB" sz="1467" dirty="0" err="1"/>
              <a:t>i</a:t>
            </a:r>
            <a:r>
              <a:rPr lang="en-GB" sz="1467" dirty="0"/>
              <a:t> </a:t>
            </a:r>
            <a:r>
              <a:rPr lang="en-GB" sz="1467" dirty="0" err="1"/>
              <a:t>konsortiet</a:t>
            </a:r>
            <a:r>
              <a:rPr lang="en-GB" sz="1467" dirty="0"/>
              <a:t>. 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CD5A0A2-9AAF-46C4-9BAA-8F674C7CB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 Mal for </a:t>
            </a:r>
            <a:r>
              <a:rPr lang="en-GB" dirty="0" err="1"/>
              <a:t>prosjektskisse</a:t>
            </a:r>
            <a:r>
              <a:rPr lang="en-GB" dirty="0"/>
              <a:t> 	</a:t>
            </a:r>
            <a:br>
              <a:rPr lang="en-GB" dirty="0"/>
            </a:b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A230B8-6C3C-4CFF-AAAB-E0E5C537F9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43267" y="1067872"/>
            <a:ext cx="5112972" cy="456984"/>
          </a:xfrm>
        </p:spPr>
        <p:txBody>
          <a:bodyPr>
            <a:normAutofit lnSpcReduction="10000"/>
          </a:bodyPr>
          <a:lstStyle/>
          <a:p>
            <a:pPr algn="ctr"/>
            <a:r>
              <a:rPr lang="nb-NO" b="1" dirty="0"/>
              <a:t>Maks 5 sider!</a:t>
            </a:r>
            <a:endParaRPr lang="en-GB" b="1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31AB8C6-8A08-4CAE-9DB8-5BC3CCA82DB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5" b="12485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097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891A9E-7349-4738-9D72-901EA9DB7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b="1" dirty="0"/>
              <a:t>Prosjektskissen</a:t>
            </a:r>
            <a:br>
              <a:rPr lang="en-GB" b="1" dirty="0"/>
            </a:b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FB344B-57EC-43B8-A123-0857F199D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1800" dirty="0"/>
              <a:t>Oppfylle kvalifikasjonskrav, prosjektet og beskrivelsen må inneholde minst en av følgende:</a:t>
            </a:r>
            <a:endParaRPr lang="en-GB" sz="1800" dirty="0"/>
          </a:p>
          <a:p>
            <a:pPr lvl="1"/>
            <a:r>
              <a:rPr lang="nb-NO" sz="1800" dirty="0"/>
              <a:t>Utprøving av innovative modeller for effektiv ressursutnyttelse og integrasjon på tvers av energibærere, herunder lokal produksjon og lagringsmuligheter (termisk og batterier)</a:t>
            </a:r>
            <a:endParaRPr lang="en-GB" sz="1800" dirty="0"/>
          </a:p>
          <a:p>
            <a:pPr lvl="1"/>
            <a:r>
              <a:rPr lang="nb-NO" sz="1800" dirty="0"/>
              <a:t>Utprøving av nye løsninger som avlaster kraftsystemet og/eller øker fleksibiliteten i energisystemet</a:t>
            </a:r>
            <a:endParaRPr lang="en-GB" sz="1800" dirty="0"/>
          </a:p>
          <a:p>
            <a:pPr lvl="1"/>
            <a:r>
              <a:rPr lang="nb-NO" sz="1800" dirty="0"/>
              <a:t>Utprøving av nye markedsmodeller som stimulerer til økt utnyttelse av tilgjengelig fleksibilitet i energisystemet, herunder fleksibilitetsmarkeder</a:t>
            </a:r>
            <a:endParaRPr lang="en-GB" sz="1800" dirty="0"/>
          </a:p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D1105F-2DD8-47AB-A36F-0FF430B873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8125" y="1297460"/>
            <a:ext cx="11108112" cy="397752"/>
          </a:xfrm>
        </p:spPr>
        <p:txBody>
          <a:bodyPr>
            <a:normAutofit fontScale="92500" lnSpcReduction="20000"/>
          </a:bodyPr>
          <a:lstStyle/>
          <a:p>
            <a:r>
              <a:rPr lang="nb-NO" dirty="0"/>
              <a:t>Krav til info om demoen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C6EF44-0661-4743-8D5B-6C9AACCB01F2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900" dirty="0" err="1"/>
              <a:t>Beskrive</a:t>
            </a:r>
            <a:r>
              <a:rPr lang="en-GB" sz="1900" dirty="0"/>
              <a:t>: </a:t>
            </a:r>
          </a:p>
          <a:p>
            <a:r>
              <a:rPr lang="en-GB" sz="1900" dirty="0" err="1"/>
              <a:t>Hvorfor</a:t>
            </a:r>
            <a:r>
              <a:rPr lang="en-GB" sz="1900" dirty="0"/>
              <a:t> </a:t>
            </a:r>
            <a:r>
              <a:rPr lang="en-GB" sz="1900" dirty="0" err="1"/>
              <a:t>teknologiene</a:t>
            </a:r>
            <a:r>
              <a:rPr lang="en-GB" sz="1900" dirty="0"/>
              <a:t>/</a:t>
            </a:r>
            <a:r>
              <a:rPr lang="en-GB" sz="1900" dirty="0" err="1"/>
              <a:t>løsningene</a:t>
            </a:r>
            <a:r>
              <a:rPr lang="en-GB" sz="1900" dirty="0"/>
              <a:t> </a:t>
            </a:r>
            <a:r>
              <a:rPr lang="en-GB" sz="1900" dirty="0" err="1"/>
              <a:t>trenger</a:t>
            </a:r>
            <a:r>
              <a:rPr lang="en-GB" sz="1900" dirty="0"/>
              <a:t> å </a:t>
            </a:r>
            <a:r>
              <a:rPr lang="en-GB" sz="1900" dirty="0" err="1"/>
              <a:t>demonstreres</a:t>
            </a:r>
            <a:r>
              <a:rPr lang="en-GB" sz="1900" dirty="0"/>
              <a:t> </a:t>
            </a:r>
            <a:r>
              <a:rPr lang="en-GB" sz="1900" dirty="0" err="1"/>
              <a:t>i</a:t>
            </a:r>
            <a:r>
              <a:rPr lang="en-GB" sz="1900" dirty="0"/>
              <a:t> </a:t>
            </a:r>
            <a:r>
              <a:rPr lang="en-GB" sz="1900" dirty="0" err="1"/>
              <a:t>stor</a:t>
            </a:r>
            <a:r>
              <a:rPr lang="en-GB" sz="1900" dirty="0"/>
              <a:t> </a:t>
            </a:r>
            <a:r>
              <a:rPr lang="en-GB" sz="1900" dirty="0" err="1"/>
              <a:t>skala</a:t>
            </a:r>
            <a:r>
              <a:rPr lang="en-GB" sz="1900" dirty="0"/>
              <a:t> </a:t>
            </a:r>
          </a:p>
          <a:p>
            <a:r>
              <a:rPr lang="nb-NO" sz="1900" dirty="0"/>
              <a:t>Hvordan prosjektet påvirker energisystemet, f.eks. reduserte kostnader, økt energiutbytte, utnyttelse av nye fornybare energikilder (konvertering), økt virkningsgrad, redusert energiforbruk, effektutjevning, CO</a:t>
            </a:r>
            <a:r>
              <a:rPr lang="nb-NO" sz="1900" baseline="-25000" dirty="0"/>
              <a:t>2</a:t>
            </a:r>
            <a:r>
              <a:rPr lang="nb-NO" sz="1900" dirty="0"/>
              <a:t>-reduksjon, hvordan prosjektet utnytter fleksibilitet for å styrke forsyningssikkerheten eller annet </a:t>
            </a:r>
          </a:p>
          <a:p>
            <a:r>
              <a:rPr lang="en-GB" sz="1900" dirty="0" err="1"/>
              <a:t>Hva</a:t>
            </a:r>
            <a:r>
              <a:rPr lang="en-GB" sz="1900" dirty="0"/>
              <a:t> </a:t>
            </a:r>
            <a:r>
              <a:rPr lang="en-GB" sz="1900" dirty="0" err="1"/>
              <a:t>er</a:t>
            </a:r>
            <a:r>
              <a:rPr lang="en-GB" sz="1900" dirty="0"/>
              <a:t> </a:t>
            </a:r>
            <a:r>
              <a:rPr lang="en-GB" sz="1900" dirty="0" err="1"/>
              <a:t>konvensjonell</a:t>
            </a:r>
            <a:r>
              <a:rPr lang="en-GB" sz="1900" dirty="0"/>
              <a:t>/standard </a:t>
            </a:r>
            <a:r>
              <a:rPr lang="en-GB" sz="1900" dirty="0" err="1"/>
              <a:t>teknologi</a:t>
            </a:r>
            <a:r>
              <a:rPr lang="en-GB" sz="1900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528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24E9EB9-21E3-40B1-8863-5054F25A4A88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 err="1"/>
              <a:t>Løsningens</a:t>
            </a:r>
            <a:r>
              <a:rPr lang="en-GB" b="1" dirty="0"/>
              <a:t>-/</a:t>
            </a:r>
            <a:r>
              <a:rPr lang="en-GB" b="1" dirty="0" err="1"/>
              <a:t>teknologiens</a:t>
            </a:r>
            <a:r>
              <a:rPr lang="en-GB" b="1" dirty="0"/>
              <a:t> </a:t>
            </a:r>
            <a:r>
              <a:rPr lang="en-GB" b="1" dirty="0" err="1"/>
              <a:t>markedspotensial</a:t>
            </a:r>
            <a:r>
              <a:rPr lang="en-GB" b="1" dirty="0"/>
              <a:t> </a:t>
            </a:r>
          </a:p>
          <a:p>
            <a:r>
              <a:rPr lang="en-GB" dirty="0" err="1"/>
              <a:t>Hva</a:t>
            </a:r>
            <a:r>
              <a:rPr lang="en-GB" dirty="0"/>
              <a:t> </a:t>
            </a:r>
            <a:r>
              <a:rPr lang="en-GB" dirty="0" err="1"/>
              <a:t>er</a:t>
            </a:r>
            <a:r>
              <a:rPr lang="en-GB" dirty="0"/>
              <a:t> </a:t>
            </a:r>
            <a:r>
              <a:rPr lang="en-GB" dirty="0" err="1"/>
              <a:t>demoens</a:t>
            </a:r>
            <a:r>
              <a:rPr lang="en-GB" dirty="0"/>
              <a:t> </a:t>
            </a:r>
            <a:r>
              <a:rPr lang="en-GB" dirty="0" err="1"/>
              <a:t>nyhetsverdi</a:t>
            </a:r>
            <a:r>
              <a:rPr lang="en-GB" dirty="0"/>
              <a:t>? </a:t>
            </a:r>
          </a:p>
          <a:p>
            <a:r>
              <a:rPr lang="nb-NO" dirty="0"/>
              <a:t>Hva er markedspotensialet for løsningene i Norge? </a:t>
            </a:r>
          </a:p>
          <a:p>
            <a:r>
              <a:rPr lang="nb-NO" dirty="0"/>
              <a:t>Hvem er neste kunde for løsningen?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b="1" dirty="0" err="1"/>
              <a:t>Informasjonsdeling</a:t>
            </a:r>
            <a:endParaRPr lang="en-GB" b="1" dirty="0"/>
          </a:p>
          <a:p>
            <a:r>
              <a:rPr lang="nb-NO" dirty="0"/>
              <a:t>Hvordan dere planlegger å spre kunnskap og resultater fra demonstrasjonsprosjektet.</a:t>
            </a:r>
            <a:r>
              <a:rPr lang="en-GB" b="1" dirty="0"/>
              <a:t> </a:t>
            </a:r>
            <a:r>
              <a:rPr lang="nb-NO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35A35A6-FA2C-49C9-8705-851B02E82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Prosjektskissen - krav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6DF583E-C97C-4856-A3A3-42E1C0A395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pic>
        <p:nvPicPr>
          <p:cNvPr id="10" name="Plassholder for bilde 3">
            <a:extLst>
              <a:ext uri="{FF2B5EF4-FFF2-40B4-BE49-F238E27FC236}">
                <a16:creationId xmlns:a16="http://schemas.microsoft.com/office/drawing/2014/main" id="{05DBFB9F-7669-497C-8E7C-3299AC93E9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1" b="12481"/>
          <a:stretch>
            <a:fillRect/>
          </a:stretch>
        </p:blipFill>
        <p:spPr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712055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D6BA72B-20B4-483D-81D9-5D607FCAED99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nb-NO" dirty="0"/>
              <a:t>Prosjektet må treffe konkurransens formål</a:t>
            </a:r>
            <a:endParaRPr lang="en-GB" dirty="0"/>
          </a:p>
          <a:p>
            <a:pPr lvl="0"/>
            <a:r>
              <a:rPr lang="nb-NO" dirty="0"/>
              <a:t>Teknologiene og/eller løsningene må ha et reelt behov for fullskala demonstrasjon under reelle driftsbetingelser.</a:t>
            </a:r>
            <a:endParaRPr lang="en-GB" dirty="0"/>
          </a:p>
          <a:p>
            <a:pPr lvl="0"/>
            <a:r>
              <a:rPr lang="nb-NO" dirty="0"/>
              <a:t>Prosjektet kan ikke være igangsatt. Støtten fra </a:t>
            </a:r>
            <a:r>
              <a:rPr lang="nb-NO" dirty="0" err="1"/>
              <a:t>Enova</a:t>
            </a:r>
            <a:r>
              <a:rPr lang="nb-NO" dirty="0"/>
              <a:t> må være utløsende for prosjektet. </a:t>
            </a:r>
            <a:endParaRPr lang="en-GB" dirty="0"/>
          </a:p>
          <a:p>
            <a:r>
              <a:rPr lang="nb-NO" dirty="0"/>
              <a:t>Prosjektet kvalifiserer ikke for deltagelse i konkurransen dersom det:</a:t>
            </a:r>
            <a:endParaRPr lang="en-GB" dirty="0"/>
          </a:p>
          <a:p>
            <a:pPr lvl="0"/>
            <a:r>
              <a:rPr lang="nb-NO" dirty="0"/>
              <a:t>Kunne kvalifisert for støtte under Forskningsrådets støtteprogrammer, eksempelvis </a:t>
            </a:r>
            <a:r>
              <a:rPr lang="nb-NO" dirty="0" err="1"/>
              <a:t>EnergiX</a:t>
            </a:r>
            <a:r>
              <a:rPr lang="nb-NO" dirty="0"/>
              <a:t>, </a:t>
            </a:r>
            <a:r>
              <a:rPr lang="nb-NO" dirty="0" err="1"/>
              <a:t>Maroff</a:t>
            </a:r>
            <a:r>
              <a:rPr lang="nb-NO" dirty="0"/>
              <a:t>, BIA, </a:t>
            </a:r>
            <a:r>
              <a:rPr lang="nb-NO" dirty="0" err="1"/>
              <a:t>Climit</a:t>
            </a:r>
            <a:r>
              <a:rPr lang="nb-NO" dirty="0"/>
              <a:t> eller Demo2000.</a:t>
            </a:r>
            <a:endParaRPr lang="en-GB" dirty="0"/>
          </a:p>
          <a:p>
            <a:pPr lvl="0"/>
            <a:r>
              <a:rPr lang="nb-NO" dirty="0"/>
              <a:t>Kan søke på </a:t>
            </a:r>
            <a:r>
              <a:rPr lang="nb-NO" dirty="0" err="1"/>
              <a:t>Enovas</a:t>
            </a:r>
            <a:r>
              <a:rPr lang="nb-NO" dirty="0"/>
              <a:t> øvrige støtteprogrammer. </a:t>
            </a:r>
            <a:endParaRPr lang="en-GB" dirty="0"/>
          </a:p>
          <a:p>
            <a:pPr lvl="0"/>
            <a:r>
              <a:rPr lang="nb-NO" dirty="0"/>
              <a:t>Krever mer enn 40 MNOK i støtte</a:t>
            </a:r>
            <a:endParaRPr lang="en-GB" dirty="0"/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C1201F-F311-4304-8957-82BB25E1E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Og ellers….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9EA9BB-42B4-41D6-834B-4DCFDE6FF1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6B0743F-B166-4C46-A270-B04DDF2480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3" name="Plassholder for bilde 6">
            <a:extLst>
              <a:ext uri="{FF2B5EF4-FFF2-40B4-BE49-F238E27FC236}">
                <a16:creationId xmlns:a16="http://schemas.microsoft.com/office/drawing/2014/main" id="{20ABBDCF-1A6F-4F25-9E48-6B773F719B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1" r="16711"/>
          <a:stretch>
            <a:fillRect/>
          </a:stretch>
        </p:blipFill>
        <p:spPr>
          <a:xfrm>
            <a:off x="0" y="0"/>
            <a:ext cx="6095604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698484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4"/>
          </p:nvPr>
        </p:nvSpPr>
        <p:spPr>
          <a:xfrm>
            <a:off x="5117630" y="2539356"/>
            <a:ext cx="6041980" cy="37245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b-NO" sz="1600" dirty="0"/>
              <a:t>Enova skal fremme:</a:t>
            </a:r>
          </a:p>
          <a:p>
            <a:pPr lvl="1"/>
            <a:endParaRPr lang="nb-NO" sz="1600" dirty="0"/>
          </a:p>
          <a:p>
            <a:pPr lvl="1"/>
            <a:r>
              <a:rPr lang="nb-NO" sz="1600" dirty="0"/>
              <a:t>Reduserte klimagassutslipp som bidrar til å oppfylle Norges klimaforpliktelse for 2030</a:t>
            </a:r>
          </a:p>
          <a:p>
            <a:pPr lvl="1"/>
            <a:endParaRPr lang="nb-NO" sz="1600" dirty="0"/>
          </a:p>
          <a:p>
            <a:pPr lvl="1"/>
            <a:r>
              <a:rPr lang="nb-NO" sz="1600" dirty="0"/>
              <a:t>Økt innovasjon innen energi- og klimateknologi tilpasset omstillingen til lavutslippssamfunnet</a:t>
            </a:r>
          </a:p>
          <a:p>
            <a:pPr lvl="1"/>
            <a:endParaRPr lang="nb-NO" sz="1600" dirty="0"/>
          </a:p>
          <a:p>
            <a:pPr lvl="1"/>
            <a:r>
              <a:rPr lang="nb-NO" sz="1600" dirty="0"/>
              <a:t>Styrket forsyningssikkerhet gjennom fleksibel og effektiv effekt- og energibruk</a:t>
            </a:r>
          </a:p>
          <a:p>
            <a:pPr lvl="1"/>
            <a:endParaRPr lang="nb-NO" sz="1600" dirty="0"/>
          </a:p>
          <a:p>
            <a:pPr lvl="1"/>
            <a:endParaRPr lang="nb-NO" sz="1600" dirty="0"/>
          </a:p>
          <a:p>
            <a:pPr marL="134979" lvl="1" indent="0">
              <a:buNone/>
            </a:pPr>
            <a:r>
              <a:rPr lang="nb-NO" sz="1600" dirty="0"/>
              <a:t>Enova skal etablere virkemidler med sikte på å oppnå varige markedsendringer. Energieffektive og klimaeffektive løsninger bør på sikt bli foretrukket uten støtte. Aktiviteten kan rettes inn mot alle sektorer. </a:t>
            </a:r>
          </a:p>
          <a:p>
            <a:pPr lvl="1"/>
            <a:endParaRPr lang="nb-NO" sz="1333" dirty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117630" y="582002"/>
            <a:ext cx="5112972" cy="430887"/>
          </a:xfrm>
        </p:spPr>
        <p:txBody>
          <a:bodyPr>
            <a:normAutofit fontScale="90000"/>
          </a:bodyPr>
          <a:lstStyle/>
          <a:p>
            <a:r>
              <a:rPr lang="nb-NO" b="1" dirty="0"/>
              <a:t>Enova SF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13"/>
          </p:nvPr>
        </p:nvSpPr>
        <p:spPr>
          <a:xfrm>
            <a:off x="5117631" y="1192061"/>
            <a:ext cx="6041979" cy="1069144"/>
          </a:xfrm>
        </p:spPr>
        <p:txBody>
          <a:bodyPr>
            <a:normAutofit/>
          </a:bodyPr>
          <a:lstStyle/>
          <a:p>
            <a:r>
              <a:rPr lang="nb-NO" sz="1600" dirty="0" err="1"/>
              <a:t>Enovas</a:t>
            </a:r>
            <a:r>
              <a:rPr lang="nb-NO" sz="1600" dirty="0"/>
              <a:t> og Energifondets formål er å bidra til reduserte klimagassutslipp og styrket forsyningssikkerhet for energi, samt teknologiutvikling som på lengre sikt også bidrar til reduserte klimagassutslipp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4294967295"/>
          </p:nvPr>
        </p:nvSpPr>
        <p:spPr>
          <a:xfrm>
            <a:off x="11652251" y="6318251"/>
            <a:ext cx="539749" cy="107949"/>
          </a:xfrm>
        </p:spPr>
        <p:txBody>
          <a:bodyPr/>
          <a:lstStyle/>
          <a:p>
            <a:fld id="{A333CFD3-7900-4DDF-8F91-05CA1D842E1D}" type="slidenum">
              <a:rPr lang="nb-NO" smtClean="0"/>
              <a:pPr/>
              <a:t>2</a:t>
            </a:fld>
            <a:endParaRPr lang="nb-NO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99770448"/>
              </p:ext>
            </p:extLst>
          </p:nvPr>
        </p:nvGraphicFramePr>
        <p:xfrm>
          <a:off x="293359" y="1192062"/>
          <a:ext cx="4613104" cy="4336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47394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8C6D5-0257-436C-B159-3731EE6A65C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24368" y="2644346"/>
            <a:ext cx="5667632" cy="391709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nb-NO" sz="1600" b="1" cap="all" dirty="0"/>
              <a:t>Partenes ytelser i Prosjektet</a:t>
            </a:r>
            <a:endParaRPr lang="en-GB" sz="1600" b="1" cap="all" dirty="0"/>
          </a:p>
          <a:p>
            <a:pPr lvl="1"/>
            <a:r>
              <a:rPr lang="nb-NO" sz="1600" dirty="0"/>
              <a:t>Partene har en intensjon om å komme fram til prinsipper og økonomiske betingelser for et samarbeid om Prosjektet. Det legges til grunn at partene skal bidra med: </a:t>
            </a:r>
            <a:endParaRPr lang="en-GB" sz="1600" dirty="0"/>
          </a:p>
          <a:p>
            <a:pPr lvl="2"/>
            <a:r>
              <a:rPr lang="nb-NO" sz="1200" dirty="0"/>
              <a:t>Kompetanse til å utføre Prosjektet.</a:t>
            </a:r>
            <a:endParaRPr lang="en-GB" sz="1200" dirty="0"/>
          </a:p>
          <a:p>
            <a:pPr lvl="2"/>
            <a:r>
              <a:rPr lang="nb-NO" sz="1200" dirty="0"/>
              <a:t>Kostnadsdekning</a:t>
            </a:r>
            <a:endParaRPr lang="en-GB" sz="1200" dirty="0"/>
          </a:p>
          <a:p>
            <a:pPr lvl="2"/>
            <a:r>
              <a:rPr lang="nb-NO" sz="1200" dirty="0"/>
              <a:t>Aktiv deltagelse gjennom møter, styringsgruppe el.</a:t>
            </a:r>
            <a:endParaRPr lang="en-GB" sz="1200" dirty="0"/>
          </a:p>
          <a:p>
            <a:pPr lvl="2"/>
            <a:r>
              <a:rPr lang="nb-NO" sz="1200" dirty="0"/>
              <a:t>[Eventuelle andre ytelser].</a:t>
            </a:r>
            <a:endParaRPr lang="en-GB" sz="1200" dirty="0"/>
          </a:p>
          <a:p>
            <a:pPr lvl="0"/>
            <a:r>
              <a:rPr lang="nb-NO" sz="1600" b="1" cap="all" dirty="0" err="1"/>
              <a:t>AvTALENS</a:t>
            </a:r>
            <a:r>
              <a:rPr lang="nb-NO" sz="1600" b="1" cap="all" dirty="0"/>
              <a:t> VARIGHET </a:t>
            </a:r>
            <a:endParaRPr lang="en-GB" sz="1600" b="1" cap="all" dirty="0"/>
          </a:p>
          <a:p>
            <a:pPr lvl="1"/>
            <a:r>
              <a:rPr lang="nb-NO" sz="1600" dirty="0"/>
              <a:t>Avtalen gjelder frem til den avløses av en </a:t>
            </a:r>
            <a:r>
              <a:rPr lang="nb-NO" sz="1600" dirty="0" err="1"/>
              <a:t>konsortieavtale</a:t>
            </a:r>
            <a:r>
              <a:rPr lang="nb-NO" sz="1600" dirty="0"/>
              <a:t>/samarbeidsavtale. Dersom partene ikke kommer til enighet om hvordan Prosjektet skal gjennomføres og finansieres innen frist for innlevering av søknad hos </a:t>
            </a:r>
            <a:r>
              <a:rPr lang="nb-NO" sz="1600" dirty="0" err="1"/>
              <a:t>Enova</a:t>
            </a:r>
            <a:r>
              <a:rPr lang="nb-NO" sz="1600" dirty="0"/>
              <a:t> eller konsortiet ikke kvalifiserer seg for å delta i konkurranse om støtte, opphører denne avtalen. </a:t>
            </a:r>
            <a:endParaRPr lang="en-GB" sz="1600" dirty="0"/>
          </a:p>
          <a:p>
            <a:r>
              <a:rPr lang="nb-NO" sz="1600" dirty="0"/>
              <a:t>Inngåelse av </a:t>
            </a:r>
            <a:r>
              <a:rPr lang="nb-NO" sz="1600" dirty="0" err="1"/>
              <a:t>konsortieavtale</a:t>
            </a:r>
            <a:r>
              <a:rPr lang="nb-NO" sz="1600" dirty="0"/>
              <a:t>/samarbeidsavtale er betinget av at prosjektet får tilsagn om tilskudd fra </a:t>
            </a:r>
            <a:r>
              <a:rPr lang="nb-NO" sz="1600" dirty="0" err="1"/>
              <a:t>Enova</a:t>
            </a:r>
            <a:endParaRPr lang="en-GB" sz="3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4419D3-2175-470F-B692-BD4A57A98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368" y="308919"/>
            <a:ext cx="5231871" cy="758953"/>
          </a:xfrm>
        </p:spPr>
        <p:txBody>
          <a:bodyPr>
            <a:normAutofit/>
          </a:bodyPr>
          <a:lstStyle/>
          <a:p>
            <a:r>
              <a:rPr lang="nb-NO" dirty="0"/>
              <a:t>Intensjonsavtale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17C1A0-692A-47ED-B9C4-5EBC9D94DA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24368" y="1067873"/>
            <a:ext cx="5667632" cy="1008062"/>
          </a:xfrm>
        </p:spPr>
        <p:txBody>
          <a:bodyPr>
            <a:normAutofit/>
          </a:bodyPr>
          <a:lstStyle/>
          <a:p>
            <a:pPr lvl="0"/>
            <a:r>
              <a:rPr lang="nb-NO" sz="1400" b="1" cap="all" dirty="0"/>
              <a:t>Formål</a:t>
            </a:r>
            <a:endParaRPr lang="en-GB" sz="1400" b="1" cap="all" dirty="0"/>
          </a:p>
          <a:p>
            <a:pPr lvl="1"/>
            <a:r>
              <a:rPr lang="nb-NO" sz="1400" dirty="0"/>
              <a:t>Formålet med intensjonsavtalen er å bekrefte partenes felles intensjon om å inngå et forsknings- og utviklingssamarbeid vedrørende [beskrivelse av prosjektet] («Prosjektet»).</a:t>
            </a:r>
            <a:endParaRPr lang="en-GB" sz="1400" dirty="0"/>
          </a:p>
          <a:p>
            <a:endParaRPr lang="en-GB" sz="3200" dirty="0"/>
          </a:p>
        </p:txBody>
      </p:sp>
      <p:pic>
        <p:nvPicPr>
          <p:cNvPr id="6" name="Plassholder for bilde 5">
            <a:extLst>
              <a:ext uri="{FF2B5EF4-FFF2-40B4-BE49-F238E27FC236}">
                <a16:creationId xmlns:a16="http://schemas.microsoft.com/office/drawing/2014/main" id="{83310EE5-2982-4E1B-974A-A9C1DCDFF999}"/>
              </a:ext>
            </a:extLst>
          </p:cNvPr>
          <p:cNvPicPr>
            <a:picLocks noGrp="1"/>
          </p:cNvPicPr>
          <p:nvPr>
            <p:ph type="pic" sz="quarter" idx="10"/>
          </p:nvPr>
        </p:nvPicPr>
        <p:blipFill>
          <a:blip r:embed="rId2"/>
          <a:srcRect l="11081" r="1108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867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46D3E1-F00C-40D1-9B55-429096EC6F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0"/>
            <a:ext cx="5659389" cy="6858000"/>
          </a:xfrm>
        </p:spPr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053CB0-F7E4-4C09-A7E5-BE027E0731C9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lvl="0"/>
            <a:r>
              <a:rPr lang="nb-NO" sz="1333" b="1" cap="all" dirty="0"/>
              <a:t>Taushetsplikt</a:t>
            </a:r>
            <a:endParaRPr lang="en-GB" sz="1333" b="1" cap="all" dirty="0"/>
          </a:p>
          <a:p>
            <a:pPr lvl="1"/>
            <a:r>
              <a:rPr lang="nb-NO" sz="1200" b="1" dirty="0"/>
              <a:t>Informasjon som partene blir kjent med i forbindelse med intensjonsavtalen og i perioden for intensjonsavtalens varighet skal behandles konfidensielt, og ikke gjøres tilgjengelig for utenforstående uten samtykke fra den annen part. </a:t>
            </a:r>
            <a:endParaRPr lang="en-GB" sz="1200" b="1" dirty="0"/>
          </a:p>
          <a:p>
            <a:pPr lvl="0"/>
            <a:r>
              <a:rPr lang="nb-NO" sz="1333" b="1" cap="all" dirty="0"/>
              <a:t>Partenes forpliktelser under intensjonsavtalen</a:t>
            </a:r>
            <a:endParaRPr lang="en-GB" sz="1333" b="1" cap="all" dirty="0"/>
          </a:p>
          <a:p>
            <a:pPr lvl="1"/>
            <a:r>
              <a:rPr lang="nb-NO" sz="1200" b="1" dirty="0"/>
              <a:t>Partene plikter å yte den medvirkning som er nødvendig for gjennomføring av intensjonsavtalen. </a:t>
            </a:r>
            <a:endParaRPr lang="en-GB" sz="1200" b="1" dirty="0"/>
          </a:p>
          <a:p>
            <a:pPr lvl="1"/>
            <a:r>
              <a:rPr lang="nb-NO" sz="1200" b="1" dirty="0"/>
              <a:t>Partene forplikter seg i avtaleperioden å ikke innlede samarbeid med andre om prosjekter eller avtaler av samme karakter. </a:t>
            </a:r>
            <a:endParaRPr lang="en-GB" sz="1200" b="1" dirty="0"/>
          </a:p>
          <a:p>
            <a:pPr lvl="1"/>
            <a:r>
              <a:rPr lang="nb-NO" sz="1200" b="1" dirty="0"/>
              <a:t>Partene kan ikke overdra denne avtalen til andre uten skriftlig samtykke av de øvrige partene. </a:t>
            </a:r>
            <a:endParaRPr lang="en-GB" sz="1200" b="1" dirty="0"/>
          </a:p>
          <a:p>
            <a:pPr lvl="0"/>
            <a:r>
              <a:rPr lang="nb-NO" sz="1333" b="1" cap="all" dirty="0"/>
              <a:t>Lovvalg og verneting</a:t>
            </a:r>
            <a:endParaRPr lang="en-GB" sz="1333" b="1" cap="all" dirty="0"/>
          </a:p>
          <a:p>
            <a:pPr lvl="1"/>
            <a:r>
              <a:rPr lang="nb-NO" sz="1200" b="1" dirty="0"/>
              <a:t>Partenes rettigheter og plikter etter denne intensjonsavtalen bestemmes i sin helhet av norsk rett.</a:t>
            </a:r>
            <a:endParaRPr lang="en-GB" sz="1200" b="1" dirty="0"/>
          </a:p>
          <a:p>
            <a:pPr lvl="1"/>
            <a:r>
              <a:rPr lang="nb-NO" sz="1200" b="1" dirty="0"/>
              <a:t>Dersom en tvist ikke blir løst ved forhandlinger eller mekling, kan hver av partene forlange tvisten avgjort med endelig virkning ved norske domstoler.</a:t>
            </a:r>
            <a:endParaRPr lang="en-GB" sz="1200" b="1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0DD483-0B1F-4E51-9594-C6129ECFF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Intensjonsavtale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2C42A9-D128-49C3-903E-E2E2698CE8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b-NO" dirty="0"/>
              <a:t>Eksempel</a:t>
            </a:r>
            <a:endParaRPr lang="en-GB" dirty="0"/>
          </a:p>
        </p:txBody>
      </p:sp>
      <p:pic>
        <p:nvPicPr>
          <p:cNvPr id="10" name="Bilde 1">
            <a:extLst>
              <a:ext uri="{FF2B5EF4-FFF2-40B4-BE49-F238E27FC236}">
                <a16:creationId xmlns:a16="http://schemas.microsoft.com/office/drawing/2014/main" id="{657F683B-177E-4F0B-9A34-F2B3AC5106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6" t="8090" r="1196" b="12007"/>
          <a:stretch/>
        </p:blipFill>
        <p:spPr>
          <a:xfrm>
            <a:off x="0" y="-54993"/>
            <a:ext cx="5659392" cy="707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847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E799A53-91BF-4C38-8C6A-AF8FC6D86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Veien videre</a:t>
            </a:r>
            <a:endParaRPr lang="en-GB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148DE524-0268-4170-849C-2FBD43FFA6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1815653"/>
              </p:ext>
            </p:extLst>
          </p:nvPr>
        </p:nvGraphicFramePr>
        <p:xfrm>
          <a:off x="2031999" y="719667"/>
          <a:ext cx="9410357" cy="5446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4791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04086-0018-434A-AD19-1DC2C22C8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5400" b="1" dirty="0"/>
              <a:t>Rangeringskriterier</a:t>
            </a:r>
            <a:br>
              <a:rPr lang="en-GB" sz="5400" b="1" dirty="0"/>
            </a:br>
            <a:endParaRPr lang="en-GB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B4114-F68E-4C11-B829-1FE98B770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z="1600" b="1" dirty="0"/>
              <a:t>Prosjektets nytteverdi (XX %)</a:t>
            </a:r>
            <a:endParaRPr lang="en-GB" sz="1600" b="1" dirty="0"/>
          </a:p>
          <a:p>
            <a:pPr lvl="1"/>
            <a:r>
              <a:rPr lang="nb-NO" sz="1600" dirty="0"/>
              <a:t>Hvordan treffer prosjektet konkurransens formål </a:t>
            </a:r>
            <a:endParaRPr lang="en-GB" sz="1600" dirty="0"/>
          </a:p>
          <a:p>
            <a:pPr lvl="1"/>
            <a:r>
              <a:rPr lang="nb-NO" sz="1600" dirty="0"/>
              <a:t>Hva er teknologien/løsningens relevans for energisystemet og forsyningssikkerheten</a:t>
            </a:r>
            <a:endParaRPr lang="en-GB" sz="1600" dirty="0"/>
          </a:p>
          <a:p>
            <a:pPr lvl="1"/>
            <a:r>
              <a:rPr lang="nb-NO" sz="1600" dirty="0"/>
              <a:t>Hva er innovasjonshøyden i demonstrasjonsprosjektet </a:t>
            </a:r>
            <a:br>
              <a:rPr lang="nb-NO" sz="1600" dirty="0"/>
            </a:br>
            <a:endParaRPr lang="en-GB" sz="1600" dirty="0"/>
          </a:p>
          <a:p>
            <a:r>
              <a:rPr lang="nb-NO" sz="1600" b="1" dirty="0"/>
              <a:t>Spredningspotensiale til løsningen (går på markedet) (XX %)</a:t>
            </a:r>
            <a:endParaRPr lang="en-GB" sz="1600" b="1" dirty="0"/>
          </a:p>
          <a:p>
            <a:pPr lvl="1"/>
            <a:r>
              <a:rPr lang="nb-NO" sz="1600" dirty="0"/>
              <a:t>Markedspotensialet til teknologien/løsningen</a:t>
            </a:r>
            <a:endParaRPr lang="en-GB" sz="1600" dirty="0"/>
          </a:p>
          <a:p>
            <a:pPr lvl="1"/>
            <a:r>
              <a:rPr lang="nb-NO" sz="1600" dirty="0"/>
              <a:t>Plan for kommersialisering av teknologien/løsninger</a:t>
            </a:r>
            <a:endParaRPr lang="en-GB" sz="1600" dirty="0"/>
          </a:p>
          <a:p>
            <a:endParaRPr lang="en-GB" sz="36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80D4B4-35FA-4433-92CD-CCBDB84DA8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b-NO" dirty="0"/>
              <a:t>Etter prekvalifisering! – rangering av prosjektene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913C941-6F56-4F3C-BC6E-9448EBC3653A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pPr lvl="0"/>
            <a:r>
              <a:rPr lang="nb-NO" sz="1600" b="1" dirty="0"/>
              <a:t>Spredning av kunnskap og kompetanse (XX %)</a:t>
            </a:r>
            <a:endParaRPr lang="en-GB" sz="1600" b="1" dirty="0"/>
          </a:p>
          <a:p>
            <a:pPr lvl="1"/>
            <a:r>
              <a:rPr lang="nb-NO" sz="1600" dirty="0"/>
              <a:t>Plan for spredning av kunnskap, kompetanse og teknologi samt erfaringsoverføring/ læring til andre aktører</a:t>
            </a:r>
            <a:endParaRPr lang="en-GB" sz="1600" dirty="0"/>
          </a:p>
          <a:p>
            <a:pPr lvl="1"/>
            <a:r>
              <a:rPr lang="nb-NO" sz="1600" dirty="0"/>
              <a:t>Konsortiets evne til å spre kunnskap, kompetanse og teknologi i markedet</a:t>
            </a:r>
            <a:br>
              <a:rPr lang="nb-NO" sz="1600" dirty="0"/>
            </a:br>
            <a:endParaRPr lang="en-GB" sz="1600" b="1" dirty="0"/>
          </a:p>
          <a:p>
            <a:pPr lvl="0"/>
            <a:r>
              <a:rPr lang="nb-NO" sz="1600" b="1" dirty="0"/>
              <a:t>Kompetanse og erfaring (XX %)</a:t>
            </a:r>
            <a:endParaRPr lang="en-GB" sz="1600" b="1" dirty="0"/>
          </a:p>
          <a:p>
            <a:pPr lvl="1"/>
            <a:r>
              <a:rPr lang="nb-NO" sz="1600" dirty="0"/>
              <a:t>Ressursteamets evne til å gjennomføre demonstrasjonsprosjektet</a:t>
            </a:r>
            <a:endParaRPr lang="en-GB" sz="1600" dirty="0"/>
          </a:p>
          <a:p>
            <a:pPr lvl="0"/>
            <a:r>
              <a:rPr lang="nb-NO" sz="1600" b="1" dirty="0"/>
              <a:t>Støtteandel (XX %)</a:t>
            </a:r>
            <a:endParaRPr lang="en-GB" sz="1600" b="1" dirty="0"/>
          </a:p>
          <a:p>
            <a:pPr lvl="1"/>
            <a:r>
              <a:rPr lang="nb-NO" sz="1600" dirty="0"/>
              <a:t>Omsøkt beløp og omfang av egeninnsats/egenfinansiering i forhold til totalbudsjett</a:t>
            </a:r>
            <a:endParaRPr lang="en-GB" sz="1600" dirty="0"/>
          </a:p>
          <a:p>
            <a:endParaRPr lang="en-GB" sz="3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77EA37-CF09-463D-94F1-3FE347FF8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6287" y="184943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0685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81646-19CF-4EF7-AFA6-85D57C27259F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b-NO" dirty="0"/>
              <a:t>Prosjektbeskrivelse i henhold til </a:t>
            </a:r>
            <a:r>
              <a:rPr lang="nb-NO" dirty="0" err="1"/>
              <a:t>Enovas</a:t>
            </a:r>
            <a:r>
              <a:rPr lang="nb-NO" dirty="0"/>
              <a:t> mal. </a:t>
            </a:r>
          </a:p>
          <a:p>
            <a:pPr marL="0" indent="0">
              <a:buNone/>
            </a:pPr>
            <a:r>
              <a:rPr lang="nb-NO" dirty="0"/>
              <a:t>Kostnader som kan tas med:</a:t>
            </a:r>
            <a:endParaRPr lang="en-GB" dirty="0"/>
          </a:p>
          <a:p>
            <a:pPr lvl="0"/>
            <a:r>
              <a:rPr lang="nb-NO" dirty="0"/>
              <a:t>Kostnader til prosjektering og utvikling av demoen.</a:t>
            </a:r>
            <a:endParaRPr lang="en-GB" dirty="0"/>
          </a:p>
          <a:p>
            <a:pPr lvl="0"/>
            <a:r>
              <a:rPr lang="nb-NO" dirty="0"/>
              <a:t>Avskrivingskostnader knyttet til investering i demoen.</a:t>
            </a:r>
            <a:endParaRPr lang="en-GB" dirty="0"/>
          </a:p>
          <a:p>
            <a:pPr lvl="0"/>
            <a:r>
              <a:rPr lang="nb-NO" dirty="0"/>
              <a:t>Kostnader til testing og dokumentasjon av teknologien/løsningen gjennom demonstrasjonsfasen.</a:t>
            </a:r>
            <a:endParaRPr lang="en-GB" dirty="0"/>
          </a:p>
          <a:p>
            <a:pPr lvl="0"/>
            <a:r>
              <a:rPr lang="nb-NO" dirty="0"/>
              <a:t>Kostnader knyttet til kunnskapsdeling og formidling fra demoen, maksimalt 10 % av totalbudsjettet.</a:t>
            </a:r>
            <a:endParaRPr lang="en-GB" dirty="0"/>
          </a:p>
          <a:p>
            <a:r>
              <a:rPr lang="nb-NO" dirty="0"/>
              <a:t>Minimum 60 % av de godkjente kostnadene må være investeringer i fysiske installasjoner og/eller systemløsninger. Eventuelt: Maksimalt 40 % av kostnadene kan være knyttet til prosjektering, utvikling, testing og dokumentasjon.</a:t>
            </a:r>
            <a:endParaRPr lang="en-GB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C6D49-B500-44B8-B14C-B23286E8B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b="1" dirty="0"/>
              <a:t>Søknad – Fase 2 – frist 30.november</a:t>
            </a:r>
            <a:br>
              <a:rPr lang="en-GB" b="1" dirty="0"/>
            </a:b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762D7-957C-4E5C-9EB8-9AAA4C7F76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43267" y="1433600"/>
            <a:ext cx="5112972" cy="395200"/>
          </a:xfrm>
        </p:spPr>
        <p:txBody>
          <a:bodyPr>
            <a:normAutofit/>
          </a:bodyPr>
          <a:lstStyle/>
          <a:p>
            <a:r>
              <a:rPr lang="nb-NO" sz="2000" b="1" dirty="0"/>
              <a:t>Foreløpige krav</a:t>
            </a:r>
            <a:endParaRPr lang="en-GB" sz="2000" b="1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2EB0648-6ADC-4311-9F10-6C04452AEF3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4" r="3076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814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7E406D3-FD5F-4D78-9964-8A8F6A514F9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4411" r="1441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0888A-618F-46A5-8BD0-17E8A88C406E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pPr lvl="0"/>
            <a:r>
              <a:rPr lang="nb-NO" dirty="0"/>
              <a:t>Innvilgede prosjekter skal levere sluttrapport i henhold til mal fra </a:t>
            </a:r>
            <a:r>
              <a:rPr lang="nb-NO" dirty="0" err="1"/>
              <a:t>Enova</a:t>
            </a:r>
            <a:r>
              <a:rPr lang="nb-NO" dirty="0"/>
              <a:t>. </a:t>
            </a:r>
            <a:endParaRPr lang="en-GB" dirty="0"/>
          </a:p>
          <a:p>
            <a:pPr lvl="0"/>
            <a:r>
              <a:rPr lang="nb-NO" dirty="0"/>
              <a:t>Innvilgede prosjekter må tilgjengeliggjøre/offentliggjøre resultater/erfaring fra prosjektet fortløpende se: </a:t>
            </a:r>
            <a:r>
              <a:rPr lang="nb-NO" u="sng" dirty="0">
                <a:hlinkClick r:id="rId3"/>
              </a:rPr>
              <a:t>www.enova.no</a:t>
            </a:r>
            <a:r>
              <a:rPr lang="nb-NO" dirty="0"/>
              <a:t>.</a:t>
            </a:r>
            <a:endParaRPr lang="en-GB" dirty="0"/>
          </a:p>
          <a:p>
            <a:pPr marL="0" lv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F30887-D78C-4656-BEC1-34703CC2E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b="1" dirty="0"/>
              <a:t>Særskilt rapportering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D78C34-EF34-4EC7-A2FB-63380E00A0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b-NO" dirty="0"/>
              <a:t>VIKTIG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9913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3E8BC-2729-438F-BC0C-A1444538F73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643267" y="1371599"/>
            <a:ext cx="5112972" cy="530104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b-NO" dirty="0"/>
              <a:t>Hvem</a:t>
            </a:r>
          </a:p>
          <a:p>
            <a:r>
              <a:rPr lang="nb-NO" dirty="0"/>
              <a:t>Konsortier minst tre parter</a:t>
            </a:r>
          </a:p>
          <a:p>
            <a:pPr marL="0" indent="0">
              <a:buNone/>
            </a:pPr>
            <a:r>
              <a:rPr lang="nb-NO" dirty="0"/>
              <a:t>Hva</a:t>
            </a:r>
          </a:p>
          <a:p>
            <a:r>
              <a:rPr lang="nb-NO" dirty="0"/>
              <a:t>Fullskala demo i energisystemet innen 3 tema</a:t>
            </a:r>
          </a:p>
          <a:p>
            <a:pPr marL="0" indent="0">
              <a:buNone/>
            </a:pPr>
            <a:r>
              <a:rPr lang="nb-NO" dirty="0"/>
              <a:t>Hvor mye</a:t>
            </a:r>
          </a:p>
          <a:p>
            <a:r>
              <a:rPr lang="nb-NO" dirty="0"/>
              <a:t>25, 35, og 45 % + 15% SMB</a:t>
            </a:r>
          </a:p>
          <a:p>
            <a:r>
              <a:rPr lang="nb-NO" dirty="0"/>
              <a:t>Maks 40 mill.</a:t>
            </a:r>
          </a:p>
          <a:p>
            <a:pPr marL="0" indent="0">
              <a:buNone/>
            </a:pPr>
            <a:r>
              <a:rPr lang="nb-NO" dirty="0"/>
              <a:t>Rangering</a:t>
            </a:r>
          </a:p>
          <a:p>
            <a:r>
              <a:rPr lang="en-GB" dirty="0" err="1"/>
              <a:t>Prosjektets</a:t>
            </a:r>
            <a:r>
              <a:rPr lang="en-GB" dirty="0"/>
              <a:t> </a:t>
            </a:r>
            <a:r>
              <a:rPr lang="en-GB" dirty="0" err="1"/>
              <a:t>nytteverdi</a:t>
            </a:r>
            <a:r>
              <a:rPr lang="en-GB" dirty="0"/>
              <a:t> </a:t>
            </a:r>
          </a:p>
          <a:p>
            <a:r>
              <a:rPr lang="en-GB" dirty="0" err="1"/>
              <a:t>Spredningspotensiale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</a:t>
            </a:r>
            <a:r>
              <a:rPr lang="en-GB" dirty="0" err="1"/>
              <a:t>løsningen</a:t>
            </a:r>
            <a:r>
              <a:rPr lang="en-GB" dirty="0"/>
              <a:t> </a:t>
            </a:r>
          </a:p>
          <a:p>
            <a:r>
              <a:rPr lang="en-GB" dirty="0" err="1"/>
              <a:t>Spredning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/>
              <a:t>kunnskap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kompetanse</a:t>
            </a:r>
            <a:r>
              <a:rPr lang="en-GB" dirty="0"/>
              <a:t> </a:t>
            </a:r>
          </a:p>
          <a:p>
            <a:r>
              <a:rPr lang="en-GB" dirty="0" err="1"/>
              <a:t>Kompetanse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erfaring</a:t>
            </a:r>
            <a:r>
              <a:rPr lang="en-GB" dirty="0"/>
              <a:t> </a:t>
            </a:r>
          </a:p>
          <a:p>
            <a:r>
              <a:rPr lang="en-GB" dirty="0" err="1"/>
              <a:t>Støtteandel</a:t>
            </a:r>
            <a:r>
              <a:rPr lang="en-GB" dirty="0"/>
              <a:t> </a:t>
            </a:r>
          </a:p>
          <a:p>
            <a:endParaRPr lang="nb-NO" dirty="0"/>
          </a:p>
          <a:p>
            <a:endParaRPr lang="nb-NO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834FA6-0B1E-4EC5-80D2-C00628011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3267" y="383059"/>
            <a:ext cx="5112972" cy="684813"/>
          </a:xfrm>
        </p:spPr>
        <p:txBody>
          <a:bodyPr>
            <a:normAutofit fontScale="90000"/>
          </a:bodyPr>
          <a:lstStyle/>
          <a:p>
            <a:r>
              <a:rPr lang="nb-NO" dirty="0"/>
              <a:t>FAQ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0BF2A0B-EDB2-483B-AB29-94CE86BCBA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8" name="Plassholder for bilde 1">
            <a:extLst>
              <a:ext uri="{FF2B5EF4-FFF2-40B4-BE49-F238E27FC236}">
                <a16:creationId xmlns:a16="http://schemas.microsoft.com/office/drawing/2014/main" id="{47D6CF25-5286-461D-BCB7-CA6CE6D783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9" r="21289"/>
          <a:stretch/>
        </p:blipFill>
        <p:spPr>
          <a:xfrm>
            <a:off x="3" y="0"/>
            <a:ext cx="6095604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80385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42211" y="1122363"/>
            <a:ext cx="10419347" cy="1933658"/>
          </a:xfrm>
        </p:spPr>
        <p:txBody>
          <a:bodyPr>
            <a:normAutofit/>
          </a:bodyPr>
          <a:lstStyle/>
          <a:p>
            <a:r>
              <a:rPr lang="nb-NO" sz="4400" dirty="0"/>
              <a:t>Storskala demokonkurranse 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b-NO" sz="3200" dirty="0"/>
              <a:t>Hva vil vi oppnå med konkurransen?</a:t>
            </a:r>
          </a:p>
        </p:txBody>
      </p:sp>
    </p:spTree>
    <p:extLst>
      <p:ext uri="{BB962C8B-B14F-4D97-AF65-F5344CB8AC3E}">
        <p14:creationId xmlns:p14="http://schemas.microsoft.com/office/powerpoint/2010/main" val="4019456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48125" y="579323"/>
            <a:ext cx="11108112" cy="430887"/>
          </a:xfrm>
        </p:spPr>
        <p:txBody>
          <a:bodyPr>
            <a:normAutofit fontScale="90000"/>
          </a:bodyPr>
          <a:lstStyle/>
          <a:p>
            <a:r>
              <a:rPr lang="nb-NO" dirty="0" err="1"/>
              <a:t>Enovas</a:t>
            </a:r>
            <a:r>
              <a:rPr lang="nb-NO" dirty="0"/>
              <a:t> overordnede </a:t>
            </a:r>
            <a:r>
              <a:rPr lang="nb-NO" dirty="0" err="1"/>
              <a:t>målbilde</a:t>
            </a:r>
            <a:r>
              <a:rPr lang="nb-NO" dirty="0"/>
              <a:t> og visjon for sektoren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48125" y="1655816"/>
            <a:ext cx="5112972" cy="39334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1900" dirty="0"/>
              <a:t>Enova skal fremme: </a:t>
            </a:r>
          </a:p>
          <a:p>
            <a:pPr marL="0" indent="0">
              <a:buNone/>
            </a:pPr>
            <a:r>
              <a:rPr lang="nb-NO" sz="1900" dirty="0"/>
              <a:t>1.Reduserte klimagassutslipp som bidrar til å oppfylle Norges klimaforpliktelse for 2030. </a:t>
            </a:r>
          </a:p>
          <a:p>
            <a:pPr marL="0" indent="0">
              <a:buNone/>
            </a:pPr>
            <a:r>
              <a:rPr lang="nb-NO" sz="1900" b="1" dirty="0"/>
              <a:t>2.Økt innovasjon innen energi- og klimateknologi tilpasset omstillingen til lavutslippssamfunnet.</a:t>
            </a:r>
          </a:p>
          <a:p>
            <a:pPr marL="0" indent="0">
              <a:buNone/>
            </a:pPr>
            <a:r>
              <a:rPr lang="nb-NO" sz="1900" b="1" dirty="0"/>
              <a:t>3.Styrket forsyningssikkerhet gjennom fleksibel og </a:t>
            </a:r>
            <a:r>
              <a:rPr lang="nb-NO" sz="1800" b="1" dirty="0"/>
              <a:t>effektiv effekt- og energibruk.</a:t>
            </a:r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010" y="3743888"/>
            <a:ext cx="4994428" cy="2223928"/>
          </a:xfrm>
          <a:prstGeom prst="rect">
            <a:avLst/>
          </a:prstGeom>
        </p:spPr>
      </p:pic>
      <p:graphicFrame>
        <p:nvGraphicFramePr>
          <p:cNvPr id="6" name="Plassholder for innhold 5"/>
          <p:cNvGraphicFramePr>
            <a:graphicFrameLocks noGrp="1"/>
          </p:cNvGraphicFramePr>
          <p:nvPr>
            <p:ph idx="14"/>
            <p:extLst>
              <p:ext uri="{D42A27DB-BD31-4B8C-83A1-F6EECF244321}">
                <p14:modId xmlns:p14="http://schemas.microsoft.com/office/powerpoint/2010/main" val="141810385"/>
              </p:ext>
            </p:extLst>
          </p:nvPr>
        </p:nvGraphicFramePr>
        <p:xfrm>
          <a:off x="6716010" y="1782816"/>
          <a:ext cx="4925927" cy="1239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25927">
                  <a:extLst>
                    <a:ext uri="{9D8B030D-6E8A-4147-A177-3AD203B41FA5}">
                      <a16:colId xmlns:a16="http://schemas.microsoft.com/office/drawing/2014/main" val="2256043269"/>
                    </a:ext>
                  </a:extLst>
                </a:gridCol>
              </a:tblGrid>
              <a:tr h="12175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900" dirty="0">
                          <a:effectLst/>
                        </a:rPr>
                        <a:t>Visjonen: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900" dirty="0">
                          <a:effectLst/>
                        </a:rPr>
                        <a:t>Et fleksibelt og fornybart energisystem som ivaretar samfunnets behov for forsyningssikkerhet.</a:t>
                      </a:r>
                      <a:endParaRPr lang="nb-NO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973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585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1" b="12481"/>
          <a:stretch>
            <a:fillRect/>
          </a:stretch>
        </p:blipFill>
        <p:spPr/>
      </p:pic>
      <p:sp>
        <p:nvSpPr>
          <p:cNvPr id="8" name="Content Placeholder 7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643267" y="128621"/>
            <a:ext cx="5112972" cy="430887"/>
          </a:xfrm>
        </p:spPr>
        <p:txBody>
          <a:bodyPr>
            <a:noAutofit/>
          </a:bodyPr>
          <a:lstStyle/>
          <a:p>
            <a:r>
              <a:rPr lang="nb-NO" sz="2800" dirty="0" err="1"/>
              <a:t>Enovas</a:t>
            </a:r>
            <a:r>
              <a:rPr lang="nb-NO" sz="2800" dirty="0"/>
              <a:t> satsning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50177655"/>
              </p:ext>
            </p:extLst>
          </p:nvPr>
        </p:nvGraphicFramePr>
        <p:xfrm>
          <a:off x="7421526" y="836791"/>
          <a:ext cx="4770475" cy="2890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Rectangle 6"/>
          <p:cNvSpPr/>
          <p:nvPr/>
        </p:nvSpPr>
        <p:spPr>
          <a:xfrm>
            <a:off x="6224168" y="3727601"/>
            <a:ext cx="6007493" cy="2841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nb-NO" sz="2400" dirty="0"/>
              <a:t>Reduserte klimagassutslipp som følge av </a:t>
            </a:r>
          </a:p>
          <a:p>
            <a:pPr marL="990575" lvl="1" indent="-38099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nb-NO" sz="1733" dirty="0"/>
              <a:t>direkte reduksjoner i utslipp og/eller</a:t>
            </a:r>
          </a:p>
          <a:p>
            <a:pPr marL="990575" lvl="1" indent="-38099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nb-NO" sz="1733" dirty="0"/>
              <a:t>bytte fra fossile til fornybare innsatsfaktorer</a:t>
            </a:r>
          </a:p>
          <a:p>
            <a:pPr marL="380990" indent="-38099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nb-NO" sz="2000" dirty="0"/>
              <a:t>Energieffektivisering</a:t>
            </a:r>
          </a:p>
          <a:p>
            <a:pPr marL="380990" indent="-38099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nb-NO" sz="2000" dirty="0"/>
              <a:t>Redusert effektuttak eller utjevning av effekttopper</a:t>
            </a:r>
          </a:p>
          <a:p>
            <a:pPr marL="380990" indent="-38099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nb-NO" sz="2000" dirty="0"/>
              <a:t>Utnyttelse av overskuddsenergi</a:t>
            </a:r>
          </a:p>
          <a:p>
            <a:pPr marL="380990" indent="-38099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nb-NO" sz="2000" dirty="0"/>
              <a:t>Produksjon av energi og/eller energibærere fra</a:t>
            </a:r>
            <a:br>
              <a:rPr lang="nb-NO" sz="2000" dirty="0"/>
            </a:br>
            <a:r>
              <a:rPr lang="nb-NO" sz="2000" dirty="0"/>
              <a:t>fornybare kilder</a:t>
            </a:r>
          </a:p>
        </p:txBody>
      </p:sp>
    </p:spTree>
    <p:extLst>
      <p:ext uri="{BB962C8B-B14F-4D97-AF65-F5344CB8AC3E}">
        <p14:creationId xmlns:p14="http://schemas.microsoft.com/office/powerpoint/2010/main" val="152908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17284E-7 L 0.08229 -0.1425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15" y="-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42211" y="1122363"/>
            <a:ext cx="10419347" cy="1933658"/>
          </a:xfrm>
        </p:spPr>
        <p:txBody>
          <a:bodyPr>
            <a:normAutofit/>
          </a:bodyPr>
          <a:lstStyle/>
          <a:p>
            <a:r>
              <a:rPr lang="nb-NO" sz="4400" dirty="0"/>
              <a:t>Storskala demonstrasjon av fremtidens energisystem</a:t>
            </a:r>
          </a:p>
        </p:txBody>
      </p:sp>
    </p:spTree>
    <p:extLst>
      <p:ext uri="{BB962C8B-B14F-4D97-AF65-F5344CB8AC3E}">
        <p14:creationId xmlns:p14="http://schemas.microsoft.com/office/powerpoint/2010/main" val="394092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B905AC3-DE87-4947-9328-A1B0B6AC4AFD" descr="cid:8F263BC8-A7BF-4676-9A0D-F1137100ECA5@hyper.n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1" t="108" r="9586" b="6815"/>
          <a:stretch/>
        </p:blipFill>
        <p:spPr bwMode="auto">
          <a:xfrm>
            <a:off x="721765" y="718455"/>
            <a:ext cx="10978235" cy="569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1765" y="210975"/>
            <a:ext cx="10371440" cy="507483"/>
          </a:xfrm>
        </p:spPr>
        <p:txBody>
          <a:bodyPr>
            <a:noAutofit/>
          </a:bodyPr>
          <a:lstStyle/>
          <a:p>
            <a:r>
              <a:rPr lang="nb-NO" sz="3200" dirty="0"/>
              <a:t>Energisystemet er i endring</a:t>
            </a:r>
          </a:p>
        </p:txBody>
      </p:sp>
      <p:sp>
        <p:nvSpPr>
          <p:cNvPr id="3" name="TekstSylinder 2"/>
          <p:cNvSpPr txBox="1"/>
          <p:nvPr/>
        </p:nvSpPr>
        <p:spPr>
          <a:xfrm>
            <a:off x="4673144" y="3768174"/>
            <a:ext cx="56329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/>
              <a:t>I tillegg kommer: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600" dirty="0"/>
              <a:t>demografiske endringer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600" dirty="0"/>
              <a:t>nettinvesteringer -&gt; </a:t>
            </a:r>
            <a:r>
              <a:rPr lang="nb-NO" sz="1600" dirty="0" err="1"/>
              <a:t>stranded</a:t>
            </a:r>
            <a:r>
              <a:rPr lang="nb-NO" sz="1600" dirty="0"/>
              <a:t> </a:t>
            </a:r>
            <a:r>
              <a:rPr lang="nb-NO" sz="1600" dirty="0" err="1"/>
              <a:t>assets</a:t>
            </a:r>
            <a:endParaRPr lang="nb-NO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600" dirty="0"/>
              <a:t>Mellomlandsforbindelser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600" dirty="0"/>
              <a:t>ny teknologiutvikling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600" dirty="0"/>
              <a:t>Digitalisering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600" dirty="0"/>
              <a:t>endret forbruksrespons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600" dirty="0"/>
              <a:t>smarte bygg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600" dirty="0" err="1"/>
              <a:t>Prosumers</a:t>
            </a:r>
            <a:endParaRPr lang="nb-NO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600" dirty="0" err="1"/>
              <a:t>etc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55442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4"/>
          </p:nvPr>
        </p:nvSpPr>
        <p:spPr>
          <a:xfrm>
            <a:off x="6643266" y="941903"/>
            <a:ext cx="5112972" cy="4723011"/>
          </a:xfrm>
        </p:spPr>
        <p:txBody>
          <a:bodyPr>
            <a:normAutofit fontScale="92500" lnSpcReduction="20000"/>
          </a:bodyPr>
          <a:lstStyle/>
          <a:p>
            <a:r>
              <a:rPr lang="nb-NO" sz="2200" dirty="0"/>
              <a:t>Betydelige utviklingskostnader og risiko for aktørene</a:t>
            </a:r>
          </a:p>
          <a:p>
            <a:pPr marL="0" indent="0">
              <a:buNone/>
            </a:pPr>
            <a:endParaRPr lang="nb-NO" sz="2200" dirty="0"/>
          </a:p>
          <a:p>
            <a:r>
              <a:rPr lang="nb-NO" sz="2200" dirty="0"/>
              <a:t>Forsyningssikkerhet et kollektiv gode. Nettselskap naturlige monopol </a:t>
            </a:r>
            <a:r>
              <a:rPr lang="nb-NO" sz="2200" dirty="0">
                <a:sym typeface="Wingdings" panose="05000000000000000000" pitchFamily="2" charset="2"/>
              </a:rPr>
              <a:t></a:t>
            </a:r>
            <a:r>
              <a:rPr lang="nb-NO" sz="2200" dirty="0"/>
              <a:t> Lite innovasjon og nytenkning</a:t>
            </a:r>
          </a:p>
          <a:p>
            <a:endParaRPr lang="nb-NO" sz="2200" dirty="0"/>
          </a:p>
          <a:p>
            <a:r>
              <a:rPr lang="nb-NO" sz="2200" dirty="0"/>
              <a:t>Mangel på kunnskap om og erfaringer med hvilke teknologier som finnes og hvilke muligheter som ligger i å ta dem i bruk </a:t>
            </a:r>
          </a:p>
          <a:p>
            <a:pPr marL="0" indent="0">
              <a:buNone/>
            </a:pPr>
            <a:endParaRPr lang="nb-NO" sz="2200" dirty="0"/>
          </a:p>
          <a:p>
            <a:r>
              <a:rPr lang="nb-NO" sz="2200" dirty="0"/>
              <a:t>For liten skala på det som gjøres av piloter på teknologi og modeller</a:t>
            </a:r>
          </a:p>
          <a:p>
            <a:pPr marL="0" indent="0">
              <a:buNone/>
            </a:pPr>
            <a:endParaRPr lang="nb-NO" sz="2200" dirty="0"/>
          </a:p>
          <a:p>
            <a:r>
              <a:rPr lang="nb-NO" sz="2200" dirty="0"/>
              <a:t>«Tradisjonelle» holdninger blant mange aktører</a:t>
            </a:r>
          </a:p>
          <a:p>
            <a:pPr marL="0" indent="0">
              <a:buNone/>
            </a:pPr>
            <a:endParaRPr lang="nb-NO" sz="1867" dirty="0"/>
          </a:p>
          <a:p>
            <a:pPr marL="0" indent="0">
              <a:buNone/>
            </a:pPr>
            <a:endParaRPr lang="nb-NO" sz="1867" dirty="0"/>
          </a:p>
          <a:p>
            <a:pPr marL="0" indent="0">
              <a:buNone/>
            </a:pPr>
            <a:endParaRPr lang="nb-NO" sz="1600" dirty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Tittel 3"/>
          <p:cNvSpPr>
            <a:spLocks noGrp="1"/>
          </p:cNvSpPr>
          <p:nvPr>
            <p:ph type="title"/>
          </p:nvPr>
        </p:nvSpPr>
        <p:spPr>
          <a:xfrm>
            <a:off x="6643266" y="299527"/>
            <a:ext cx="5439877" cy="430887"/>
          </a:xfrm>
        </p:spPr>
        <p:txBody>
          <a:bodyPr>
            <a:noAutofit/>
          </a:bodyPr>
          <a:lstStyle/>
          <a:p>
            <a:r>
              <a:rPr lang="nb-NO" sz="4000" dirty="0"/>
              <a:t>Hvilke barrierer ser vi?</a:t>
            </a:r>
          </a:p>
        </p:txBody>
      </p:sp>
      <p:pic>
        <p:nvPicPr>
          <p:cNvPr id="5" name="Plassholder for bilde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6" r="203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5868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tel 43"/>
          <p:cNvSpPr>
            <a:spLocks noGrp="1"/>
          </p:cNvSpPr>
          <p:nvPr>
            <p:ph type="title"/>
          </p:nvPr>
        </p:nvSpPr>
        <p:spPr>
          <a:xfrm>
            <a:off x="691232" y="703103"/>
            <a:ext cx="11108112" cy="430887"/>
          </a:xfrm>
        </p:spPr>
        <p:txBody>
          <a:bodyPr>
            <a:normAutofit/>
          </a:bodyPr>
          <a:lstStyle/>
          <a:p>
            <a:r>
              <a:rPr lang="nb-NO" sz="2133" dirty="0"/>
              <a:t>2 grunnleggende strategier og 4 + 1 grunnleggende støtteprogrammer/virkemidler</a:t>
            </a:r>
            <a:endParaRPr lang="nb-NO" dirty="0"/>
          </a:p>
        </p:txBody>
      </p:sp>
      <p:grpSp>
        <p:nvGrpSpPr>
          <p:cNvPr id="3" name="Gruppe 2"/>
          <p:cNvGrpSpPr/>
          <p:nvPr/>
        </p:nvGrpSpPr>
        <p:grpSpPr>
          <a:xfrm>
            <a:off x="869905" y="1916832"/>
            <a:ext cx="10021615" cy="2952328"/>
            <a:chOff x="1635366" y="1437624"/>
            <a:chExt cx="5736984" cy="2214246"/>
          </a:xfrm>
        </p:grpSpPr>
        <p:cxnSp>
          <p:nvCxnSpPr>
            <p:cNvPr id="6" name="Rett pilkobling 5"/>
            <p:cNvCxnSpPr/>
            <p:nvPr/>
          </p:nvCxnSpPr>
          <p:spPr>
            <a:xfrm flipV="1">
              <a:off x="1871700" y="1437624"/>
              <a:ext cx="0" cy="22142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rihåndsform 23"/>
            <p:cNvSpPr/>
            <p:nvPr/>
          </p:nvSpPr>
          <p:spPr>
            <a:xfrm>
              <a:off x="2108035" y="1761660"/>
              <a:ext cx="4948241" cy="1792116"/>
            </a:xfrm>
            <a:custGeom>
              <a:avLst/>
              <a:gdLst>
                <a:gd name="connsiteX0" fmla="*/ 0 w 3519377"/>
                <a:gd name="connsiteY0" fmla="*/ 0 h 2179675"/>
                <a:gd name="connsiteX1" fmla="*/ 616689 w 3519377"/>
                <a:gd name="connsiteY1" fmla="*/ 1456661 h 2179675"/>
                <a:gd name="connsiteX2" fmla="*/ 3519377 w 3519377"/>
                <a:gd name="connsiteY2" fmla="*/ 2179675 h 217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19377" h="2179675">
                  <a:moveTo>
                    <a:pt x="0" y="0"/>
                  </a:moveTo>
                  <a:cubicBezTo>
                    <a:pt x="15063" y="546691"/>
                    <a:pt x="30126" y="1093382"/>
                    <a:pt x="616689" y="1456661"/>
                  </a:cubicBezTo>
                  <a:cubicBezTo>
                    <a:pt x="1203252" y="1819940"/>
                    <a:pt x="2361314" y="1999807"/>
                    <a:pt x="3519377" y="2179675"/>
                  </a:cubicBezTo>
                </a:path>
              </a:pathLst>
            </a:custGeom>
            <a:no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1400"/>
            </a:p>
          </p:txBody>
        </p:sp>
        <p:sp>
          <p:nvSpPr>
            <p:cNvPr id="33" name="Frihåndsform 32"/>
            <p:cNvSpPr/>
            <p:nvPr/>
          </p:nvSpPr>
          <p:spPr>
            <a:xfrm>
              <a:off x="3582956" y="2031690"/>
              <a:ext cx="3635338" cy="1424641"/>
            </a:xfrm>
            <a:custGeom>
              <a:avLst/>
              <a:gdLst>
                <a:gd name="connsiteX0" fmla="*/ 0 w 2892056"/>
                <a:gd name="connsiteY0" fmla="*/ 1643722 h 1645060"/>
                <a:gd name="connsiteX1" fmla="*/ 712381 w 2892056"/>
                <a:gd name="connsiteY1" fmla="*/ 1462969 h 1645060"/>
                <a:gd name="connsiteX2" fmla="*/ 1424763 w 2892056"/>
                <a:gd name="connsiteY2" fmla="*/ 506038 h 1645060"/>
                <a:gd name="connsiteX3" fmla="*/ 2158409 w 2892056"/>
                <a:gd name="connsiteY3" fmla="*/ 70104 h 1645060"/>
                <a:gd name="connsiteX4" fmla="*/ 2892056 w 2892056"/>
                <a:gd name="connsiteY4" fmla="*/ 6308 h 164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2056" h="1645060">
                  <a:moveTo>
                    <a:pt x="0" y="1643722"/>
                  </a:moveTo>
                  <a:cubicBezTo>
                    <a:pt x="237460" y="1648152"/>
                    <a:pt x="474921" y="1652583"/>
                    <a:pt x="712381" y="1462969"/>
                  </a:cubicBezTo>
                  <a:cubicBezTo>
                    <a:pt x="949842" y="1273355"/>
                    <a:pt x="1183758" y="738182"/>
                    <a:pt x="1424763" y="506038"/>
                  </a:cubicBezTo>
                  <a:cubicBezTo>
                    <a:pt x="1665768" y="273894"/>
                    <a:pt x="1913860" y="153392"/>
                    <a:pt x="2158409" y="70104"/>
                  </a:cubicBezTo>
                  <a:cubicBezTo>
                    <a:pt x="2402958" y="-13184"/>
                    <a:pt x="2647507" y="-3438"/>
                    <a:pt x="2892056" y="6308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1400"/>
            </a:p>
          </p:txBody>
        </p:sp>
        <p:sp>
          <p:nvSpPr>
            <p:cNvPr id="42" name="TekstSylinder 41"/>
            <p:cNvSpPr txBox="1"/>
            <p:nvPr/>
          </p:nvSpPr>
          <p:spPr>
            <a:xfrm>
              <a:off x="2249742" y="1499905"/>
              <a:ext cx="1620180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333" u="sng" dirty="0"/>
                <a:t>Teknologiutvikling</a:t>
              </a:r>
            </a:p>
          </p:txBody>
        </p:sp>
        <p:sp>
          <p:nvSpPr>
            <p:cNvPr id="43" name="TekstSylinder 42"/>
            <p:cNvSpPr txBox="1"/>
            <p:nvPr/>
          </p:nvSpPr>
          <p:spPr>
            <a:xfrm>
              <a:off x="5436096" y="1499905"/>
              <a:ext cx="1620180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333" u="sng" dirty="0"/>
                <a:t>Markedsutvikling</a:t>
              </a:r>
            </a:p>
          </p:txBody>
        </p:sp>
        <p:cxnSp>
          <p:nvCxnSpPr>
            <p:cNvPr id="18" name="Rett pilkobling 17"/>
            <p:cNvCxnSpPr/>
            <p:nvPr/>
          </p:nvCxnSpPr>
          <p:spPr>
            <a:xfrm flipV="1">
              <a:off x="7370608" y="1437624"/>
              <a:ext cx="0" cy="22142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tt linje 6"/>
            <p:cNvCxnSpPr/>
            <p:nvPr/>
          </p:nvCxnSpPr>
          <p:spPr>
            <a:xfrm>
              <a:off x="1871700" y="3651870"/>
              <a:ext cx="55006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kstSylinder 9"/>
            <p:cNvSpPr txBox="1"/>
            <p:nvPr/>
          </p:nvSpPr>
          <p:spPr>
            <a:xfrm>
              <a:off x="1635366" y="1494491"/>
              <a:ext cx="300044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sz="1333" dirty="0"/>
                <a:t>kr</a:t>
              </a:r>
            </a:p>
          </p:txBody>
        </p:sp>
      </p:grpSp>
      <p:sp>
        <p:nvSpPr>
          <p:cNvPr id="30" name="TekstSylinder 29"/>
          <p:cNvSpPr txBox="1"/>
          <p:nvPr/>
        </p:nvSpPr>
        <p:spPr>
          <a:xfrm rot="10800000" flipV="1">
            <a:off x="11088636" y="2211275"/>
            <a:ext cx="145414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33" dirty="0"/>
              <a:t>Volum</a:t>
            </a:r>
          </a:p>
        </p:txBody>
      </p:sp>
      <p:grpSp>
        <p:nvGrpSpPr>
          <p:cNvPr id="36" name="Gruppe 35"/>
          <p:cNvGrpSpPr/>
          <p:nvPr/>
        </p:nvGrpSpPr>
        <p:grpSpPr>
          <a:xfrm>
            <a:off x="2273637" y="4999088"/>
            <a:ext cx="5319782" cy="688537"/>
            <a:chOff x="2041858" y="4009278"/>
            <a:chExt cx="3752622" cy="471815"/>
          </a:xfrm>
        </p:grpSpPr>
        <p:sp>
          <p:nvSpPr>
            <p:cNvPr id="37" name="Vinkeltegn 36"/>
            <p:cNvSpPr/>
            <p:nvPr/>
          </p:nvSpPr>
          <p:spPr>
            <a:xfrm>
              <a:off x="2912238" y="4009278"/>
              <a:ext cx="1265488" cy="468000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b-NO" sz="1067" dirty="0">
                  <a:solidFill>
                    <a:schemeClr val="tx1"/>
                  </a:solidFill>
                </a:rPr>
                <a:t>Demonstrasjon av ny teknologi</a:t>
              </a:r>
            </a:p>
          </p:txBody>
        </p:sp>
        <p:sp>
          <p:nvSpPr>
            <p:cNvPr id="38" name="Vinkeltegn 37"/>
            <p:cNvSpPr/>
            <p:nvPr/>
          </p:nvSpPr>
          <p:spPr>
            <a:xfrm>
              <a:off x="3779125" y="4009278"/>
              <a:ext cx="1057537" cy="468000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b-NO" sz="1067" dirty="0">
                  <a:solidFill>
                    <a:schemeClr val="tx1"/>
                  </a:solidFill>
                </a:rPr>
                <a:t>Fullskala innovativ teknologi</a:t>
              </a:r>
            </a:p>
          </p:txBody>
        </p:sp>
        <p:sp>
          <p:nvSpPr>
            <p:cNvPr id="39" name="Vinkeltegn 38"/>
            <p:cNvSpPr/>
            <p:nvPr/>
          </p:nvSpPr>
          <p:spPr>
            <a:xfrm>
              <a:off x="2041858" y="4009278"/>
              <a:ext cx="1090448" cy="468000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b-NO" sz="1067" dirty="0">
                  <a:solidFill>
                    <a:schemeClr val="tx1"/>
                  </a:solidFill>
                </a:rPr>
                <a:t>Pilotering av ny teknologi</a:t>
              </a:r>
            </a:p>
          </p:txBody>
        </p:sp>
        <p:sp>
          <p:nvSpPr>
            <p:cNvPr id="40" name="Vinkeltegn 39"/>
            <p:cNvSpPr/>
            <p:nvPr/>
          </p:nvSpPr>
          <p:spPr>
            <a:xfrm>
              <a:off x="4608364" y="4013093"/>
              <a:ext cx="1186116" cy="468000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b-NO" sz="1067" dirty="0">
                  <a:solidFill>
                    <a:schemeClr val="tx1"/>
                  </a:solidFill>
                </a:rPr>
                <a:t>Investering i energi- og klimatiltak </a:t>
              </a:r>
            </a:p>
          </p:txBody>
        </p:sp>
      </p:grpSp>
      <p:sp>
        <p:nvSpPr>
          <p:cNvPr id="19" name="Vinkeltegn 18"/>
          <p:cNvSpPr/>
          <p:nvPr/>
        </p:nvSpPr>
        <p:spPr>
          <a:xfrm>
            <a:off x="5988160" y="5721854"/>
            <a:ext cx="1681459" cy="68296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067" dirty="0">
                <a:solidFill>
                  <a:schemeClr val="tx1"/>
                </a:solidFill>
              </a:rPr>
              <a:t>Transport infrastruktur</a:t>
            </a:r>
          </a:p>
        </p:txBody>
      </p:sp>
      <p:sp>
        <p:nvSpPr>
          <p:cNvPr id="27" name="Vinkeltegn 18">
            <a:extLst>
              <a:ext uri="{FF2B5EF4-FFF2-40B4-BE49-F238E27FC236}">
                <a16:creationId xmlns:a16="http://schemas.microsoft.com/office/drawing/2014/main" id="{FC8BF439-98D0-46E5-97BE-4626A48E5D38}"/>
              </a:ext>
            </a:extLst>
          </p:cNvPr>
          <p:cNvSpPr/>
          <p:nvPr/>
        </p:nvSpPr>
        <p:spPr>
          <a:xfrm>
            <a:off x="4130685" y="5744288"/>
            <a:ext cx="1681459" cy="682969"/>
          </a:xfrm>
          <a:prstGeom prst="chevron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067" b="1" dirty="0">
                <a:solidFill>
                  <a:schemeClr val="tx1"/>
                </a:solidFill>
              </a:rPr>
              <a:t>Storskala demo-konkurranse</a:t>
            </a:r>
          </a:p>
        </p:txBody>
      </p:sp>
      <p:sp>
        <p:nvSpPr>
          <p:cNvPr id="21" name="Vinkeltegn 38">
            <a:extLst>
              <a:ext uri="{FF2B5EF4-FFF2-40B4-BE49-F238E27FC236}">
                <a16:creationId xmlns:a16="http://schemas.microsoft.com/office/drawing/2014/main" id="{D2FA5E33-4D58-46FF-803E-E6F5BFFC72A5}"/>
              </a:ext>
            </a:extLst>
          </p:cNvPr>
          <p:cNvSpPr/>
          <p:nvPr/>
        </p:nvSpPr>
        <p:spPr>
          <a:xfrm>
            <a:off x="1042247" y="4999664"/>
            <a:ext cx="1545838" cy="68297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067" dirty="0">
                <a:solidFill>
                  <a:schemeClr val="tx1"/>
                </a:solidFill>
              </a:rPr>
              <a:t>Konsept-</a:t>
            </a:r>
            <a:r>
              <a:rPr lang="nb-NO" sz="1067" dirty="0" err="1">
                <a:solidFill>
                  <a:schemeClr val="tx1"/>
                </a:solidFill>
              </a:rPr>
              <a:t>utredening</a:t>
            </a:r>
            <a:endParaRPr lang="nb-NO" sz="1067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4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Enova-2017">
      <a:dk1>
        <a:sysClr val="windowText" lastClr="000000"/>
      </a:dk1>
      <a:lt1>
        <a:sysClr val="window" lastClr="FFFFFF"/>
      </a:lt1>
      <a:dk2>
        <a:srgbClr val="021946"/>
      </a:dk2>
      <a:lt2>
        <a:srgbClr val="808185"/>
      </a:lt2>
      <a:accent1>
        <a:srgbClr val="EF3340"/>
      </a:accent1>
      <a:accent2>
        <a:srgbClr val="00A3E0"/>
      </a:accent2>
      <a:accent3>
        <a:srgbClr val="FFD100"/>
      </a:accent3>
      <a:accent4>
        <a:srgbClr val="FFA300"/>
      </a:accent4>
      <a:accent5>
        <a:srgbClr val="00B74F"/>
      </a:accent5>
      <a:accent6>
        <a:srgbClr val="F2F2F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jon1" id="{27261776-A420-4B86-86F7-F7B11D440962}" vid="{2AEDC551-6653-4A07-A48E-E1AA18E5BB0D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24750</TotalTime>
  <Words>1549</Words>
  <Application>Microsoft Office PowerPoint</Application>
  <PresentationFormat>Widescreen</PresentationFormat>
  <Paragraphs>262</Paragraphs>
  <Slides>26</Slides>
  <Notes>15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Wingdings</vt:lpstr>
      <vt:lpstr>Office-tema</vt:lpstr>
      <vt:lpstr>Program</vt:lpstr>
      <vt:lpstr>Enova SF</vt:lpstr>
      <vt:lpstr>Storskala demokonkurranse </vt:lpstr>
      <vt:lpstr>Enovas overordnede målbilde og visjon for sektoren</vt:lpstr>
      <vt:lpstr>Enovas satsning</vt:lpstr>
      <vt:lpstr>Storskala demonstrasjon av fremtidens energisystem</vt:lpstr>
      <vt:lpstr>Energisystemet er i endring</vt:lpstr>
      <vt:lpstr>Hvilke barrierer ser vi?</vt:lpstr>
      <vt:lpstr>2 grunnleggende strategier og 4 + 1 grunnleggende støtteprogrammer/virkemidler</vt:lpstr>
      <vt:lpstr>Formål</vt:lpstr>
      <vt:lpstr>PowerPoint-presentasjon</vt:lpstr>
      <vt:lpstr>Hva vil vi demonstrere?</vt:lpstr>
      <vt:lpstr>Enova ønsker</vt:lpstr>
      <vt:lpstr>Hva må til for å delta</vt:lpstr>
      <vt:lpstr>Kvalifikasjonskriterier  </vt:lpstr>
      <vt:lpstr>  Mal for prosjektskisse   </vt:lpstr>
      <vt:lpstr>Prosjektskissen </vt:lpstr>
      <vt:lpstr>Prosjektskissen - krav</vt:lpstr>
      <vt:lpstr>Og ellers….</vt:lpstr>
      <vt:lpstr>Intensjonsavtale</vt:lpstr>
      <vt:lpstr>Intensjonsavtale</vt:lpstr>
      <vt:lpstr>Veien videre</vt:lpstr>
      <vt:lpstr>Rangeringskriterier </vt:lpstr>
      <vt:lpstr>Søknad – Fase 2 – frist 30.november </vt:lpstr>
      <vt:lpstr>Særskilt rapportering</vt:lpstr>
      <vt:lpstr>FAQ</vt:lpstr>
    </vt:vector>
  </TitlesOfParts>
  <Company>Enova 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Storskala demokonkurranse</dc:title>
  <dc:creator>Thomas Berg</dc:creator>
  <cp:lastModifiedBy>Evy Aspheim</cp:lastModifiedBy>
  <cp:revision>124</cp:revision>
  <dcterms:created xsi:type="dcterms:W3CDTF">2018-01-24T07:39:18Z</dcterms:created>
  <dcterms:modified xsi:type="dcterms:W3CDTF">2018-03-22T11:57:50Z</dcterms:modified>
</cp:coreProperties>
</file>